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2" r:id="rId6"/>
    <p:sldId id="265" r:id="rId7"/>
    <p:sldId id="263" r:id="rId8"/>
    <p:sldId id="266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overOverlay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1194101" y="2887530"/>
            <a:ext cx="6779110" cy="923330"/>
            <a:chOff x="1172584" y="1381459"/>
            <a:chExt cx="6779110" cy="923330"/>
          </a:xfrm>
          <a:effectLst>
            <a:outerShdw blurRad="38100" dist="12700" dir="16200000" rotWithShape="0">
              <a:prstClr val="black">
                <a:alpha val="30000"/>
              </a:prstClr>
            </a:outerShdw>
          </a:effectLst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ln w="3175">
                    <a:solidFill>
                      <a:schemeClr val="tx2">
                        <a:alpha val="60000"/>
                      </a:schemeClr>
                    </a:solidFill>
                  </a:ln>
                  <a:solidFill>
                    <a:schemeClr val="tx2">
                      <a:lumMod val="90000"/>
                    </a:schemeClr>
                  </a:solidFill>
                  <a:effectLst>
                    <a:outerShdw blurRad="34925" dist="12700" dir="14400000" algn="ctr" rotWithShape="0">
                      <a:srgbClr val="000000">
                        <a:alpha val="21000"/>
                      </a:srgbClr>
                    </a:outerShdw>
                  </a:effectLst>
                  <a:latin typeface="Wingdings" pitchFamily="2" charset="2"/>
                </a:rPr>
                <a:t></a:t>
              </a:r>
              <a:endParaRPr lang="en-US" sz="5400" dirty="0">
                <a:ln w="3175">
                  <a:solidFill>
                    <a:schemeClr val="tx2">
                      <a:alpha val="60000"/>
                    </a:schemeClr>
                  </a:solidFill>
                </a:ln>
                <a:solidFill>
                  <a:schemeClr val="tx2">
                    <a:lumMod val="90000"/>
                  </a:schemeClr>
                </a:solidFill>
                <a:effectLst>
                  <a:outerShdw blurRad="34925" dist="12700" dir="14400000" algn="ctr" rotWithShape="0">
                    <a:srgbClr val="000000">
                      <a:alpha val="21000"/>
                    </a:srgbClr>
                  </a:outerShdw>
                </a:effectLst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293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9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83341" y="1387737"/>
            <a:ext cx="6777318" cy="1731982"/>
          </a:xfrm>
        </p:spPr>
        <p:txBody>
          <a:bodyPr anchor="b"/>
          <a:lstStyle>
            <a:lvl1pPr>
              <a:defRPr>
                <a:ln w="3175">
                  <a:solidFill>
                    <a:schemeClr val="tx1">
                      <a:alpha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25400" dist="12700" dir="14220000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767862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  <a:effectLst>
                  <a:outerShdw blurRad="34925" dist="12700" dir="14400000" rotWithShape="0">
                    <a:prstClr val="black">
                      <a:alpha val="21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5" name="TextBox 14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6" name="Straight Connector 15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6560" y="559398"/>
            <a:ext cx="1678193" cy="556676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8488" y="849854"/>
            <a:ext cx="5507917" cy="502382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  <p:grpSp>
        <p:nvGrpSpPr>
          <p:cNvPr id="11" name="Group 10"/>
          <p:cNvGrpSpPr/>
          <p:nvPr/>
        </p:nvGrpSpPr>
        <p:grpSpPr>
          <a:xfrm rot="5400000">
            <a:off x="3909050" y="2880823"/>
            <a:ext cx="5480154" cy="923330"/>
            <a:chOff x="1815339" y="1381459"/>
            <a:chExt cx="5480154" cy="923330"/>
          </a:xfrm>
        </p:grpSpPr>
        <p:sp>
          <p:nvSpPr>
            <p:cNvPr id="12" name="TextBox 11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H="1" flipV="1">
              <a:off x="1815339" y="1924709"/>
              <a:ext cx="2468880" cy="2505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 rot="10800000">
              <a:off x="4826613" y="1927417"/>
              <a:ext cx="2468880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grpSp>
        <p:nvGrpSpPr>
          <p:cNvPr id="12" name="Group 11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3" name="TextBox 12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4" name="Straight Connector 13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overOverlay.png"/>
          <p:cNvPicPr>
            <a:picLocks noChangeAspect="1"/>
          </p:cNvPicPr>
          <p:nvPr/>
        </p:nvPicPr>
        <p:blipFill>
          <a:blip r:embed="rId2" cstate="print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7" name="Group 7"/>
          <p:cNvGrpSpPr/>
          <p:nvPr/>
        </p:nvGrpSpPr>
        <p:grpSpPr>
          <a:xfrm>
            <a:off x="1172584" y="2887579"/>
            <a:ext cx="6779110" cy="923330"/>
            <a:chOff x="1172584" y="1381459"/>
            <a:chExt cx="6779110" cy="923330"/>
          </a:xfrm>
        </p:grpSpPr>
        <p:sp>
          <p:nvSpPr>
            <p:cNvPr id="9" name="TextBox 8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0" name="Straight Connector 9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rot="10800000">
              <a:off x="4831976" y="1927412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40" y="1204857"/>
            <a:ext cx="7754713" cy="1910716"/>
          </a:xfrm>
        </p:spPr>
        <p:txBody>
          <a:bodyPr anchor="b"/>
          <a:lstStyle>
            <a:lvl1pPr algn="ctr">
              <a:defRPr sz="5400" b="0" cap="none" baseline="0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8" y="3767316"/>
            <a:ext cx="7734747" cy="15001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685800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4645151" y="2240280"/>
            <a:ext cx="3803904" cy="387705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51560" y="2240280"/>
            <a:ext cx="3442446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8488" y="2947595"/>
            <a:ext cx="3803904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02306" y="2240280"/>
            <a:ext cx="3447288" cy="658368"/>
          </a:xfrm>
        </p:spPr>
        <p:txBody>
          <a:bodyPr anchor="b"/>
          <a:lstStyle>
            <a:lvl1pPr marL="0" indent="0" algn="ctr">
              <a:buNone/>
              <a:defRPr sz="24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944368"/>
            <a:ext cx="3799728" cy="317296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  <p:grpSp>
        <p:nvGrpSpPr>
          <p:cNvPr id="14" name="Group 13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6" name="TextBox 15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7" name="Straight Connector 16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  <p:grpSp>
        <p:nvGrpSpPr>
          <p:cNvPr id="10" name="Group 9"/>
          <p:cNvGrpSpPr/>
          <p:nvPr/>
        </p:nvGrpSpPr>
        <p:grpSpPr>
          <a:xfrm>
            <a:off x="1172584" y="1392217"/>
            <a:ext cx="6779110" cy="923330"/>
            <a:chOff x="1172584" y="1381459"/>
            <a:chExt cx="6779110" cy="923330"/>
          </a:xfrm>
        </p:grpSpPr>
        <p:sp>
          <p:nvSpPr>
            <p:cNvPr id="14" name="TextBox 13"/>
            <p:cNvSpPr txBox="1"/>
            <p:nvPr/>
          </p:nvSpPr>
          <p:spPr>
            <a:xfrm>
              <a:off x="4147073" y="1381459"/>
              <a:ext cx="877163" cy="92333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5400" dirty="0" smtClean="0">
                  <a:solidFill>
                    <a:schemeClr val="tx2">
                      <a:lumMod val="60000"/>
                      <a:lumOff val="40000"/>
                    </a:schemeClr>
                  </a:solidFill>
                  <a:latin typeface="Wingdings" pitchFamily="2" charset="2"/>
                </a:rPr>
                <a:t></a:t>
              </a:r>
              <a:endParaRPr lang="en-US" sz="5400" dirty="0">
                <a:solidFill>
                  <a:schemeClr val="tx2">
                    <a:lumMod val="60000"/>
                    <a:lumOff val="40000"/>
                  </a:schemeClr>
                </a:solidFill>
                <a:latin typeface="Wingdings" pitchFamily="2" charset="2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 rot="10800000">
              <a:off x="1172584" y="192562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 rot="10800000">
              <a:off x="4831976" y="1922650"/>
              <a:ext cx="3119718" cy="1588"/>
            </a:xfrm>
            <a:prstGeom prst="line">
              <a:avLst/>
            </a:prstGeom>
            <a:ln>
              <a:solidFill>
                <a:schemeClr val="tx2">
                  <a:lumMod val="60000"/>
                  <a:lumOff val="40000"/>
                </a:schemeClr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34579" y="1678195"/>
            <a:ext cx="3422483" cy="1886921"/>
          </a:xfrm>
        </p:spPr>
        <p:txBody>
          <a:bodyPr anchor="b"/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2001" y="559398"/>
            <a:ext cx="4116667" cy="5566765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34579" y="3603812"/>
            <a:ext cx="3411725" cy="2517289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731" y="4668818"/>
            <a:ext cx="7767021" cy="644729"/>
          </a:xfrm>
        </p:spPr>
        <p:txBody>
          <a:bodyPr anchor="b"/>
          <a:lstStyle>
            <a:lvl1pPr algn="ctr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40000">
            <a:off x="2183792" y="666965"/>
            <a:ext cx="4772156" cy="3598016"/>
          </a:xfrm>
          <a:solidFill>
            <a:srgbClr val="FFFFFF">
              <a:shade val="85000"/>
            </a:srgbClr>
          </a:solidFill>
          <a:ln w="190500" cap="sq">
            <a:solidFill>
              <a:srgbClr val="FFFFFF"/>
            </a:solidFill>
            <a:miter lim="800000"/>
          </a:ln>
          <a:effectLst>
            <a:outerShdw blurRad="65000" dist="50800" dir="12900000" kx="195000" ky="145000" algn="tl" rotWithShape="0">
              <a:srgbClr val="000000">
                <a:alpha val="24000"/>
              </a:srgbClr>
            </a:outerShdw>
          </a:effectLst>
          <a:scene3d>
            <a:camera prst="orthographicFront">
              <a:rot lat="0" lon="0" rev="360000"/>
            </a:camera>
            <a:lightRig rig="twoPt" dir="t">
              <a:rot lat="0" lon="0" rev="7200000"/>
            </a:lightRig>
          </a:scene3d>
          <a:sp3d contourW="12700">
            <a:bevelT w="25400" h="19050"/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8489" y="5324306"/>
            <a:ext cx="7756264" cy="804862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83000">
                <a:schemeClr val="bg1">
                  <a:alpha val="11000"/>
                </a:schemeClr>
              </a:gs>
              <a:gs pos="100000">
                <a:schemeClr val="bg2">
                  <a:lumMod val="75000"/>
                  <a:alpha val="23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8490" y="570156"/>
            <a:ext cx="7756263" cy="1054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9247" y="2248347"/>
            <a:ext cx="7745505" cy="38778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0378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5E554563-D95F-40E4-9F75-0F774171D56E}" type="datetimeFigureOut">
              <a:rPr lang="cs-CZ" smtClean="0"/>
              <a:t>12.2.2014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16144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639264" y="616144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BE413E-D19B-4CC4-8131-2808C683A57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5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6576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77724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"/>
        <a:defRPr sz="22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1143000" indent="-36576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20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50876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828800" indent="-320040" algn="l" defTabSz="914400" rtl="0" eaLnBrk="1" latinLnBrk="0" hangingPunct="1">
        <a:spcBef>
          <a:spcPct val="20000"/>
        </a:spcBef>
        <a:buClr>
          <a:schemeClr val="accent1"/>
        </a:buClr>
        <a:buFont typeface="Wingdings" pitchFamily="2" charset="2"/>
        <a:buChar char="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214884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78892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74320" algn="l" defTabSz="914400" rtl="0" eaLnBrk="1" latinLnBrk="0" hangingPunct="1">
        <a:spcBef>
          <a:spcPts val="400"/>
        </a:spcBef>
        <a:buClr>
          <a:schemeClr val="accent1"/>
        </a:buClr>
        <a:buFont typeface="Wingdings" pitchFamily="2" charset="2"/>
        <a:buChar char="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>
                <a:effectLst/>
              </a:rPr>
              <a:t>Westminster Abbey</a:t>
            </a:r>
            <a:br>
              <a:rPr lang="cs-CZ" dirty="0">
                <a:effectLst/>
              </a:rPr>
            </a:b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Jakub Havrlant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31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11560" y="692696"/>
            <a:ext cx="8136904" cy="39395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§"/>
            </a:pPr>
            <a:r>
              <a:rPr lang="cs-CZ" sz="2800" dirty="0" smtClean="0"/>
              <a:t>Also know as </a:t>
            </a:r>
            <a:r>
              <a:rPr lang="en-US" sz="2800" dirty="0" smtClean="0"/>
              <a:t>Collegiate Church of St Peter at Westminster</a:t>
            </a:r>
            <a:endParaRPr lang="cs-CZ" sz="2800" dirty="0" smtClean="0"/>
          </a:p>
          <a:p>
            <a:pPr marL="285750" indent="-285750">
              <a:buFont typeface="Wingdings" pitchFamily="2" charset="2"/>
              <a:buChar char="§"/>
            </a:pPr>
            <a:r>
              <a:rPr lang="cs-CZ" sz="2800" dirty="0" smtClean="0"/>
              <a:t>Near Westminister Palace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800" dirty="0" smtClean="0"/>
              <a:t>Build 10th century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800" dirty="0" smtClean="0"/>
              <a:t>Architecture style gothic</a:t>
            </a:r>
          </a:p>
          <a:p>
            <a:pPr marL="285750" indent="-285750">
              <a:buFont typeface="Wingdings" pitchFamily="2" charset="2"/>
              <a:buChar char="§"/>
            </a:pPr>
            <a:r>
              <a:rPr lang="cs-CZ" sz="2800" dirty="0"/>
              <a:t> </a:t>
            </a:r>
            <a:r>
              <a:rPr lang="cs-CZ" sz="2800" dirty="0" smtClean="0"/>
              <a:t>Under Royal Peculiar</a:t>
            </a:r>
          </a:p>
          <a:p>
            <a:pPr marL="285750" indent="-285750">
              <a:buFont typeface="Wingdings" pitchFamily="2" charset="2"/>
              <a:buChar char="§"/>
            </a:pPr>
            <a:endParaRPr lang="cs-CZ" sz="2800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dirty="0" smtClean="0"/>
          </a:p>
          <a:p>
            <a:pPr marL="285750" indent="-285750">
              <a:buFont typeface="Wingdings" pitchFamily="2" charset="2"/>
              <a:buChar char="§"/>
            </a:pPr>
            <a:endParaRPr lang="cs-CZ" dirty="0" smtClean="0"/>
          </a:p>
          <a:p>
            <a:endParaRPr lang="cs-CZ" dirty="0"/>
          </a:p>
        </p:txBody>
      </p:sp>
      <p:pic>
        <p:nvPicPr>
          <p:cNvPr id="1026" name="Picture 2" descr="File:Westminster.abbey.northentrance.arp.500pix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232" y="1700808"/>
            <a:ext cx="3365502" cy="44501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9563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616 </a:t>
            </a:r>
            <a:r>
              <a:rPr lang="en-US" dirty="0"/>
              <a:t>The first reports of the abbey are based on a late tradition claiming that a young fisherman called Aldrich on the River Thames saw a vision of Saint Peter near the site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Between 1042 and 1052 King Edward the Confessor began rebuilding St Peter's </a:t>
            </a:r>
            <a:r>
              <a:rPr lang="en-US" dirty="0" smtClean="0"/>
              <a:t>Abbey</a:t>
            </a:r>
            <a:r>
              <a:rPr lang="cs-CZ" dirty="0" smtClean="0"/>
              <a:t>.</a:t>
            </a:r>
          </a:p>
          <a:p>
            <a:r>
              <a:rPr lang="en-US" dirty="0"/>
              <a:t>It was not completed until around 1090 but was consecrated on 28 December 1065, only a week before the Edward's death on 5 January 1066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History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0377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92696"/>
            <a:ext cx="828092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Construction of the present church was begun in 1245 by Henry </a:t>
            </a:r>
            <a:r>
              <a:rPr lang="en-US" sz="2400" dirty="0" smtClean="0"/>
              <a:t>III </a:t>
            </a:r>
            <a:r>
              <a:rPr lang="en-US" sz="2400" dirty="0"/>
              <a:t>who selected the site for his burial</a:t>
            </a:r>
            <a:r>
              <a:rPr lang="en-US" sz="2400" dirty="0" smtClean="0"/>
              <a:t>.</a:t>
            </a:r>
            <a:endParaRPr lang="cs-CZ" sz="2400" dirty="0" smtClean="0"/>
          </a:p>
          <a:p>
            <a:endParaRPr lang="cs-CZ" sz="2400" dirty="0" smtClean="0"/>
          </a:p>
          <a:p>
            <a:r>
              <a:rPr lang="en-US" sz="2400" dirty="0" smtClean="0"/>
              <a:t>Henry </a:t>
            </a:r>
            <a:r>
              <a:rPr lang="en-US" sz="2400" dirty="0"/>
              <a:t>VIII assumed direct royal control in 1539 and granted the abbey the status of a </a:t>
            </a:r>
            <a:r>
              <a:rPr lang="en-US" sz="2400" dirty="0" smtClean="0"/>
              <a:t>cathedral</a:t>
            </a:r>
            <a:endParaRPr lang="cs-CZ" sz="2400" dirty="0" smtClean="0"/>
          </a:p>
          <a:p>
            <a:endParaRPr lang="cs-CZ" sz="2400" dirty="0"/>
          </a:p>
          <a:p>
            <a:endParaRPr lang="cs-CZ" sz="2400" dirty="0" smtClean="0"/>
          </a:p>
          <a:p>
            <a:endParaRPr lang="cs-CZ" sz="2400" dirty="0"/>
          </a:p>
        </p:txBody>
      </p:sp>
      <p:pic>
        <p:nvPicPr>
          <p:cNvPr id="1026" name="Picture 2" descr="File:London westminster 189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582872"/>
            <a:ext cx="3240360" cy="40147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96872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</a:t>
            </a:r>
            <a:r>
              <a:rPr lang="en-US" dirty="0" err="1" smtClean="0"/>
              <a:t>ince</a:t>
            </a:r>
            <a:r>
              <a:rPr lang="en-US" dirty="0" smtClean="0"/>
              <a:t> </a:t>
            </a:r>
            <a:r>
              <a:rPr lang="en-US" dirty="0"/>
              <a:t>the coronations in 1066 of both King Harold and William the Conqueror, coronations of English and British monarchs were held in the Abbey</a:t>
            </a:r>
            <a:r>
              <a:rPr lang="en-US" dirty="0" smtClean="0"/>
              <a:t>.</a:t>
            </a:r>
            <a:endParaRPr lang="cs-CZ" dirty="0" smtClean="0"/>
          </a:p>
          <a:p>
            <a:r>
              <a:rPr lang="en-US" dirty="0"/>
              <a:t>King Edward's Chair (or St Edward's Chair), the throne on which English and British sovereigns have been </a:t>
            </a:r>
            <a:r>
              <a:rPr lang="en-US" dirty="0" smtClean="0"/>
              <a:t>seated </a:t>
            </a:r>
            <a:r>
              <a:rPr lang="en-US" dirty="0"/>
              <a:t>at the moment of coronation, is housed within the Abbey and has been used at every coronation since 1308. From 1301 to </a:t>
            </a:r>
            <a:r>
              <a:rPr lang="en-US" dirty="0" smtClean="0"/>
              <a:t>1996</a:t>
            </a:r>
            <a:r>
              <a:rPr lang="cs-CZ" dirty="0" smtClean="0"/>
              <a:t>.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Coronations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3747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File:SanktEdvardsstol westminst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5776" y="548680"/>
            <a:ext cx="3839826" cy="568863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573568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1" y="2060848"/>
            <a:ext cx="8640960" cy="4608511"/>
          </a:xfrm>
        </p:spPr>
        <p:txBody>
          <a:bodyPr>
            <a:noAutofit/>
          </a:bodyPr>
          <a:lstStyle/>
          <a:p>
            <a:r>
              <a:rPr lang="en-US" sz="1400" dirty="0" smtClean="0"/>
              <a:t>27 </a:t>
            </a:r>
            <a:r>
              <a:rPr lang="en-US" sz="1400" dirty="0"/>
              <a:t>February 1919: Princess Patricia of Connaught was married to </a:t>
            </a:r>
            <a:r>
              <a:rPr lang="en-US" sz="1400" dirty="0" err="1"/>
              <a:t>Capt</a:t>
            </a:r>
            <a:r>
              <a:rPr lang="en-US" sz="1400" dirty="0"/>
              <a:t> the Hon Alexander Ramsay</a:t>
            </a:r>
          </a:p>
          <a:p>
            <a:r>
              <a:rPr lang="en-US" sz="1400" dirty="0"/>
              <a:t>28 February 1922: The Princess Mary, daughter of King George V was married to Viscount </a:t>
            </a:r>
            <a:r>
              <a:rPr lang="en-US" sz="1400" dirty="0" err="1"/>
              <a:t>Lascelles</a:t>
            </a:r>
            <a:endParaRPr lang="en-US" sz="1400" dirty="0"/>
          </a:p>
          <a:p>
            <a:r>
              <a:rPr lang="en-US" sz="1400" dirty="0"/>
              <a:t>26 April 1923: The Prince Albert, Duke of York (later King George VI), second son of King George V was married to Lady Elizabeth Bowes-Lyon </a:t>
            </a:r>
            <a:endParaRPr lang="cs-CZ" sz="1400" dirty="0" smtClean="0"/>
          </a:p>
          <a:p>
            <a:r>
              <a:rPr lang="en-US" sz="1400" dirty="0" smtClean="0"/>
              <a:t>29 </a:t>
            </a:r>
            <a:r>
              <a:rPr lang="en-US" sz="1400" dirty="0"/>
              <a:t>November 1934: The Prince George, Duke of Kent, son of King George V was married to Princess Marina of Greece and Denmark</a:t>
            </a:r>
          </a:p>
          <a:p>
            <a:r>
              <a:rPr lang="en-US" sz="1400" dirty="0"/>
              <a:t>20 November 1947: Princess Elizabeth (now Queen Elizabeth II), elder daughter of King George VI was married to the Duke of </a:t>
            </a:r>
            <a:r>
              <a:rPr lang="en-US" sz="1400" dirty="0" smtClean="0"/>
              <a:t>Edinburgh </a:t>
            </a:r>
            <a:endParaRPr lang="cs-CZ" sz="1400" dirty="0" smtClean="0"/>
          </a:p>
          <a:p>
            <a:r>
              <a:rPr lang="en-US" sz="1400" dirty="0" smtClean="0"/>
              <a:t>6 May 1960: Princess Margaret, second daughter of King George VI was married to Antony Armstrong-Jones (later Earl of </a:t>
            </a:r>
            <a:r>
              <a:rPr lang="en-US" sz="1400" dirty="0" err="1" smtClean="0"/>
              <a:t>Snowdon</a:t>
            </a:r>
            <a:r>
              <a:rPr lang="en-US" sz="1400" dirty="0" smtClean="0"/>
              <a:t>)</a:t>
            </a:r>
          </a:p>
          <a:p>
            <a:r>
              <a:rPr lang="en-US" sz="1400" dirty="0" smtClean="0"/>
              <a:t>24 </a:t>
            </a:r>
            <a:r>
              <a:rPr lang="en-US" sz="1400" dirty="0"/>
              <a:t>April 1963: Princess Alexandra of Kent was married to the Hon Angus Ogilvy</a:t>
            </a:r>
          </a:p>
          <a:p>
            <a:r>
              <a:rPr lang="en-US" sz="1400" dirty="0"/>
              <a:t>14 November 1973: Princess Anne, only daughter of Queen Elizabeth II was married to Captain Mark Phillips</a:t>
            </a:r>
          </a:p>
          <a:p>
            <a:r>
              <a:rPr lang="en-US" sz="1400" dirty="0"/>
              <a:t>23 July 1986: Prince Andrew, Duke of York, second son of Queen Elizabeth II was married to Miss Sarah Ferguson</a:t>
            </a:r>
          </a:p>
          <a:p>
            <a:r>
              <a:rPr lang="en-US" sz="1400" dirty="0" smtClean="0"/>
              <a:t>9 </a:t>
            </a:r>
            <a:r>
              <a:rPr lang="en-US" sz="1400" dirty="0"/>
              <a:t>April 2011: Prince William, Duke of Cambridge, grandson of Queen Elizabeth II, was married to Miss Catherine </a:t>
            </a:r>
            <a:r>
              <a:rPr lang="en-US" sz="1400" dirty="0" smtClean="0"/>
              <a:t>Middleton</a:t>
            </a:r>
            <a:endParaRPr lang="cs-CZ" sz="1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Royal </a:t>
            </a:r>
            <a:r>
              <a:rPr lang="cs-CZ" dirty="0" smtClean="0"/>
              <a:t>weddings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075967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Westminster Abbey Museum is located in the 11th-century vaulted </a:t>
            </a:r>
            <a:r>
              <a:rPr lang="en-US" dirty="0" smtClean="0"/>
              <a:t>undercroft</a:t>
            </a:r>
            <a:r>
              <a:rPr lang="cs-CZ" dirty="0" smtClean="0"/>
              <a:t>.</a:t>
            </a:r>
          </a:p>
          <a:p>
            <a:r>
              <a:rPr lang="en-US" dirty="0"/>
              <a:t>The exhibits include a collection of royal and other funeral effigies (funeral saddle, helm and shield of Henry V)</a:t>
            </a:r>
            <a:endParaRPr lang="cs-CZ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Museum and Exhibits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29035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Hardcover">
  <a:themeElements>
    <a:clrScheme name="Hardcover">
      <a:dk1>
        <a:sysClr val="windowText" lastClr="000000"/>
      </a:dk1>
      <a:lt1>
        <a:sysClr val="window" lastClr="FFFFFF"/>
      </a:lt1>
      <a:dk2>
        <a:srgbClr val="895D1D"/>
      </a:dk2>
      <a:lt2>
        <a:srgbClr val="ECE9C6"/>
      </a:lt2>
      <a:accent1>
        <a:srgbClr val="873624"/>
      </a:accent1>
      <a:accent2>
        <a:srgbClr val="D6862D"/>
      </a:accent2>
      <a:accent3>
        <a:srgbClr val="D0BE40"/>
      </a:accent3>
      <a:accent4>
        <a:srgbClr val="877F6C"/>
      </a:accent4>
      <a:accent5>
        <a:srgbClr val="972109"/>
      </a:accent5>
      <a:accent6>
        <a:srgbClr val="AEB795"/>
      </a:accent6>
      <a:hlink>
        <a:srgbClr val="CC9900"/>
      </a:hlink>
      <a:folHlink>
        <a:srgbClr val="B2B2B2"/>
      </a:folHlink>
    </a:clrScheme>
    <a:fontScheme name="Hardcover">
      <a:maj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궁서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S明朝E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Hardcover">
      <a:fillStyleLst>
        <a:solidFill>
          <a:schemeClr val="phClr"/>
        </a:solidFill>
        <a:solidFill>
          <a:schemeClr val="phClr">
            <a:tint val="68000"/>
            <a:shade val="94000"/>
            <a:satMod val="300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80000"/>
                <a:lumMod val="98000"/>
              </a:schemeClr>
            </a:gs>
            <a:gs pos="100000">
              <a:schemeClr val="phClr">
                <a:satMod val="130000"/>
              </a:schemeClr>
            </a:gs>
          </a:gsLst>
          <a:lin ang="5160000" scaled="0"/>
        </a:gradFill>
      </a:fillStyleLst>
      <a:lnStyleLst>
        <a:ln w="12700" cap="flat" cmpd="sng" algn="ctr">
          <a:solidFill>
            <a:schemeClr val="phClr">
              <a:shade val="90000"/>
              <a:lumMod val="90000"/>
            </a:schemeClr>
          </a:solidFill>
          <a:prstDash val="solid"/>
        </a:ln>
        <a:ln w="19050" cap="flat" cmpd="sng" algn="ctr">
          <a:solidFill>
            <a:schemeClr val="phClr">
              <a:shade val="75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12700" dir="5400000" rotWithShape="0">
              <a:srgbClr val="000000">
                <a:alpha val="1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6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400000"/>
            </a:lightRig>
          </a:scene3d>
          <a:sp3d>
            <a:bevelT w="25400" h="25400"/>
          </a:sp3d>
        </a:effectStyle>
      </a:effectStyleLst>
      <a:bgFillStyleLst>
        <a:solidFill>
          <a:schemeClr val="phClr">
            <a:tint val="96000"/>
            <a:lumMod val="11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3000"/>
                <a:shade val="20000"/>
              </a:schemeClr>
              <a:schemeClr val="phClr">
                <a:tint val="90000"/>
                <a:shade val="85000"/>
                <a:satMod val="115000"/>
              </a:schemeClr>
            </a:duotone>
          </a:blip>
          <a:tile tx="0" ty="0" sx="60000" sy="6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50000"/>
                <a:satMod val="340000"/>
                <a:lumMod val="40000"/>
              </a:schemeClr>
              <a:schemeClr val="phClr">
                <a:tint val="92000"/>
                <a:shade val="94000"/>
                <a:hueMod val="110000"/>
                <a:satMod val="236000"/>
                <a:lum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Hardcover</Template>
  <TotalTime>257</TotalTime>
  <Words>470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Hardcover</vt:lpstr>
      <vt:lpstr>Westminster Abbey </vt:lpstr>
      <vt:lpstr>PowerPoint Presentation</vt:lpstr>
      <vt:lpstr>History</vt:lpstr>
      <vt:lpstr>PowerPoint Presentation</vt:lpstr>
      <vt:lpstr>Coronations</vt:lpstr>
      <vt:lpstr>PowerPoint Presentation</vt:lpstr>
      <vt:lpstr>Royal weddings</vt:lpstr>
      <vt:lpstr>Museum and Exhibits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Westminster Abbey</dc:title>
  <dc:creator>Jacob</dc:creator>
  <cp:lastModifiedBy>Jacob</cp:lastModifiedBy>
  <cp:revision>10</cp:revision>
  <dcterms:created xsi:type="dcterms:W3CDTF">2014-02-07T21:38:44Z</dcterms:created>
  <dcterms:modified xsi:type="dcterms:W3CDTF">2014-02-12T18:44:11Z</dcterms:modified>
</cp:coreProperties>
</file>