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fld id="{7030C2F1-D158-4611-965D-DB6C8E5ED92E}" type="datetimeFigureOut">
              <a:rPr lang="cs-CZ" smtClean="0"/>
              <a:pPr/>
              <a:t>12.2.2014</a:t>
            </a:fld>
            <a:endParaRPr lang="cs-CZ"/>
          </a:p>
        </p:txBody>
      </p:sp>
      <p:sp>
        <p:nvSpPr>
          <p:cNvPr id="19" name="Zástupný symbol pro zápatí 18"/>
          <p:cNvSpPr>
            <a:spLocks noGrp="1"/>
          </p:cNvSpPr>
          <p:nvPr>
            <p:ph type="ftr" sz="quarter" idx="11"/>
          </p:nvPr>
        </p:nvSpPr>
        <p:spPr/>
        <p:txBody>
          <a:bodyPr/>
          <a:lstStyle/>
          <a:p>
            <a:endParaRPr lang="cs-CZ"/>
          </a:p>
        </p:txBody>
      </p:sp>
      <p:sp>
        <p:nvSpPr>
          <p:cNvPr id="27" name="Zástupný symbol pro číslo snímku 26"/>
          <p:cNvSpPr>
            <a:spLocks noGrp="1"/>
          </p:cNvSpPr>
          <p:nvPr>
            <p:ph type="sldNum" sz="quarter" idx="12"/>
          </p:nvPr>
        </p:nvSpPr>
        <p:spPr/>
        <p:txBody>
          <a:bodyPr/>
          <a:lstStyle/>
          <a:p>
            <a:fld id="{B9DCF1D0-97BD-43D1-B496-9A6BB41665BF}" type="slidenum">
              <a:rPr lang="cs-CZ" smtClean="0"/>
              <a:pPr/>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7030C2F1-D158-4611-965D-DB6C8E5ED92E}" type="datetimeFigureOut">
              <a:rPr lang="cs-CZ" smtClean="0"/>
              <a:pPr/>
              <a:t>12.2.2014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9DCF1D0-97BD-43D1-B496-9A6BB41665BF}"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7030C2F1-D158-4611-965D-DB6C8E5ED92E}" type="datetimeFigureOut">
              <a:rPr lang="cs-CZ" smtClean="0"/>
              <a:pPr/>
              <a:t>12.2.2014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9DCF1D0-97BD-43D1-B496-9A6BB41665BF}"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7030C2F1-D158-4611-965D-DB6C8E5ED92E}" type="datetimeFigureOut">
              <a:rPr lang="cs-CZ" smtClean="0"/>
              <a:pPr/>
              <a:t>12.2.2014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9DCF1D0-97BD-43D1-B496-9A6BB41665BF}"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fld id="{7030C2F1-D158-4611-965D-DB6C8E5ED92E}" type="datetimeFigureOut">
              <a:rPr lang="cs-CZ" smtClean="0"/>
              <a:pPr/>
              <a:t>12.2.2014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9DCF1D0-97BD-43D1-B496-9A6BB41665BF}" type="slidenum">
              <a:rPr lang="cs-CZ" smtClean="0"/>
              <a:pPr/>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fld id="{7030C2F1-D158-4611-965D-DB6C8E5ED92E}" type="datetimeFigureOut">
              <a:rPr lang="cs-CZ" smtClean="0"/>
              <a:pPr/>
              <a:t>12.2.2014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9DCF1D0-97BD-43D1-B496-9A6BB41665BF}"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fld id="{7030C2F1-D158-4611-965D-DB6C8E5ED92E}" type="datetimeFigureOut">
              <a:rPr lang="cs-CZ" smtClean="0"/>
              <a:pPr/>
              <a:t>12.2.2014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B9DCF1D0-97BD-43D1-B496-9A6BB41665BF}"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fld id="{7030C2F1-D158-4611-965D-DB6C8E5ED92E}" type="datetimeFigureOut">
              <a:rPr lang="cs-CZ" smtClean="0"/>
              <a:pPr/>
              <a:t>12.2.2014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B9DCF1D0-97BD-43D1-B496-9A6BB41665BF}"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7030C2F1-D158-4611-965D-DB6C8E5ED92E}" type="datetimeFigureOut">
              <a:rPr lang="cs-CZ" smtClean="0"/>
              <a:pPr/>
              <a:t>12.2.2014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B9DCF1D0-97BD-43D1-B496-9A6BB41665BF}"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fld id="{7030C2F1-D158-4611-965D-DB6C8E5ED92E}" type="datetimeFigureOut">
              <a:rPr lang="cs-CZ" smtClean="0"/>
              <a:pPr/>
              <a:t>12.2.2014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9DCF1D0-97BD-43D1-B496-9A6BB41665BF}"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fld id="{7030C2F1-D158-4611-965D-DB6C8E5ED92E}" type="datetimeFigureOut">
              <a:rPr lang="cs-CZ" smtClean="0"/>
              <a:pPr/>
              <a:t>12.2.2014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fld id="{B9DCF1D0-97BD-43D1-B496-9A6BB41665BF}" type="slidenum">
              <a:rPr lang="cs-CZ" smtClean="0"/>
              <a:pPr/>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030C2F1-D158-4611-965D-DB6C8E5ED92E}" type="datetimeFigureOut">
              <a:rPr lang="cs-CZ" smtClean="0"/>
              <a:pPr/>
              <a:t>12.2.2014</a:t>
            </a:fld>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9DCF1D0-97BD-43D1-B496-9A6BB41665BF}" type="slidenum">
              <a:rPr lang="cs-CZ" smtClean="0"/>
              <a:pPr/>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err="1" smtClean="0"/>
              <a:t>Buckingham</a:t>
            </a:r>
            <a:r>
              <a:rPr lang="cs-CZ" b="1" dirty="0" smtClean="0"/>
              <a:t> </a:t>
            </a:r>
            <a:r>
              <a:rPr lang="cs-CZ" b="1" dirty="0" err="1" smtClean="0"/>
              <a:t>Palace</a:t>
            </a:r>
            <a:r>
              <a:rPr lang="cs-CZ" b="1" dirty="0" smtClean="0"/>
              <a:t/>
            </a:r>
            <a:br>
              <a:rPr lang="cs-CZ" b="1" dirty="0" smtClean="0"/>
            </a:br>
            <a:endParaRPr lang="cs-CZ" dirty="0"/>
          </a:p>
        </p:txBody>
      </p:sp>
      <p:sp>
        <p:nvSpPr>
          <p:cNvPr id="3" name="Podnadpis 2"/>
          <p:cNvSpPr>
            <a:spLocks noGrp="1"/>
          </p:cNvSpPr>
          <p:nvPr>
            <p:ph type="subTitle" idx="1"/>
          </p:nvPr>
        </p:nvSpPr>
        <p:spPr/>
        <p:txBody>
          <a:bodyPr/>
          <a:lstStyle/>
          <a:p>
            <a:r>
              <a:rPr lang="cs-CZ" dirty="0" smtClean="0"/>
              <a:t> </a:t>
            </a:r>
            <a:r>
              <a:rPr lang="cs-CZ" dirty="0" err="1" smtClean="0"/>
              <a:t>be</a:t>
            </a:r>
            <a:r>
              <a:rPr lang="cs-CZ" dirty="0" smtClean="0"/>
              <a:t> Petr Fiegler</a:t>
            </a:r>
            <a:endParaRPr lang="cs-CZ"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457200" y="274638"/>
            <a:ext cx="8229600" cy="490066"/>
          </a:xfrm>
        </p:spPr>
        <p:txBody>
          <a:bodyPr>
            <a:normAutofit fontScale="90000"/>
          </a:bodyPr>
          <a:lstStyle/>
          <a:p>
            <a:endParaRPr lang="cs-CZ" dirty="0"/>
          </a:p>
        </p:txBody>
      </p:sp>
      <p:sp>
        <p:nvSpPr>
          <p:cNvPr id="6" name="Zástupný symbol pro obsah 5"/>
          <p:cNvSpPr>
            <a:spLocks noGrp="1"/>
          </p:cNvSpPr>
          <p:nvPr>
            <p:ph sz="half" idx="1"/>
          </p:nvPr>
        </p:nvSpPr>
        <p:spPr>
          <a:xfrm>
            <a:off x="457200" y="1052736"/>
            <a:ext cx="4038600" cy="5073427"/>
          </a:xfrm>
        </p:spPr>
        <p:txBody>
          <a:bodyPr>
            <a:normAutofit/>
          </a:bodyPr>
          <a:lstStyle/>
          <a:p>
            <a:pPr>
              <a:buNone/>
            </a:pPr>
            <a:r>
              <a:rPr lang="en-US" b="1" dirty="0" smtClean="0"/>
              <a:t>Royal Parties</a:t>
            </a:r>
          </a:p>
          <a:p>
            <a:r>
              <a:rPr lang="en-US" dirty="0" smtClean="0"/>
              <a:t>Every year, more than 50,000 people come to the Palace each year as guests to banquets, lunches, dinners, receptions, and Royal Garden Parties</a:t>
            </a:r>
          </a:p>
          <a:p>
            <a:endParaRPr lang="cs-CZ" dirty="0"/>
          </a:p>
        </p:txBody>
      </p:sp>
      <p:sp>
        <p:nvSpPr>
          <p:cNvPr id="7" name="Zástupný symbol pro obsah 6"/>
          <p:cNvSpPr>
            <a:spLocks noGrp="1"/>
          </p:cNvSpPr>
          <p:nvPr>
            <p:ph sz="half" idx="2"/>
          </p:nvPr>
        </p:nvSpPr>
        <p:spPr>
          <a:xfrm>
            <a:off x="4648200" y="1052736"/>
            <a:ext cx="4038600" cy="5073427"/>
          </a:xfrm>
        </p:spPr>
        <p:txBody>
          <a:bodyPr>
            <a:normAutofit/>
          </a:bodyPr>
          <a:lstStyle/>
          <a:p>
            <a:pPr>
              <a:buNone/>
            </a:pPr>
            <a:r>
              <a:rPr lang="cs-CZ" b="1" dirty="0" smtClean="0"/>
              <a:t>    </a:t>
            </a:r>
            <a:r>
              <a:rPr lang="en-US" b="1" dirty="0" smtClean="0"/>
              <a:t>Interesting facts about</a:t>
            </a:r>
            <a:r>
              <a:rPr lang="cs-CZ" b="1" dirty="0" smtClean="0"/>
              <a:t> </a:t>
            </a:r>
            <a:r>
              <a:rPr lang="en-US" b="1" dirty="0" smtClean="0"/>
              <a:t>Buckingham Palace</a:t>
            </a:r>
          </a:p>
          <a:p>
            <a:r>
              <a:rPr lang="en-US" dirty="0" smtClean="0"/>
              <a:t>Buckingham Palace has 775 rooms including 19 state rooms, 52 royal and guest bedrooms, 188 staff bedrooms, 92 offices and 78 bathrooms.</a:t>
            </a:r>
          </a:p>
          <a:p>
            <a:r>
              <a:rPr lang="en-US" dirty="0" smtClean="0"/>
              <a:t>Queen Victoria was the first monarch to live at Buckingham Palace.</a:t>
            </a:r>
          </a:p>
          <a:p>
            <a:endParaRPr lang="cs-CZ"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en-US" dirty="0" smtClean="0"/>
              <a:t>Thank you for your attention</a:t>
            </a:r>
            <a:endParaRPr lang="cs-CZ" dirty="0"/>
          </a:p>
        </p:txBody>
      </p:sp>
      <p:pic>
        <p:nvPicPr>
          <p:cNvPr id="7" name="Zástupný symbol pro obsah 6" descr="sma.jpg"/>
          <p:cNvPicPr>
            <a:picLocks noGrp="1" noChangeAspect="1"/>
          </p:cNvPicPr>
          <p:nvPr>
            <p:ph idx="1"/>
          </p:nvPr>
        </p:nvPicPr>
        <p:blipFill>
          <a:blip r:embed="rId2" cstate="print"/>
          <a:stretch>
            <a:fillRect/>
          </a:stretch>
        </p:blipFill>
        <p:spPr>
          <a:xfrm>
            <a:off x="1642609" y="1935163"/>
            <a:ext cx="5858782" cy="4389437"/>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Nadpis 9"/>
          <p:cNvSpPr>
            <a:spLocks noGrp="1"/>
          </p:cNvSpPr>
          <p:nvPr>
            <p:ph type="title"/>
          </p:nvPr>
        </p:nvSpPr>
        <p:spPr>
          <a:xfrm>
            <a:off x="539552" y="188640"/>
            <a:ext cx="8208912" cy="936104"/>
          </a:xfrm>
        </p:spPr>
        <p:txBody>
          <a:bodyPr>
            <a:normAutofit/>
          </a:bodyPr>
          <a:lstStyle/>
          <a:p>
            <a:pPr algn="ctr"/>
            <a:r>
              <a:rPr lang="en-US" sz="2800" dirty="0" smtClean="0"/>
              <a:t>Buckingham Palace is where the Queen lives.</a:t>
            </a:r>
            <a:endParaRPr lang="cs-CZ" sz="2800" dirty="0"/>
          </a:p>
        </p:txBody>
      </p:sp>
      <p:sp>
        <p:nvSpPr>
          <p:cNvPr id="12" name="Zástupný symbol pro text 11"/>
          <p:cNvSpPr>
            <a:spLocks noGrp="1"/>
          </p:cNvSpPr>
          <p:nvPr>
            <p:ph type="body" idx="2"/>
          </p:nvPr>
        </p:nvSpPr>
        <p:spPr>
          <a:xfrm>
            <a:off x="457200" y="1435101"/>
            <a:ext cx="8291264" cy="1705868"/>
          </a:xfrm>
        </p:spPr>
        <p:txBody>
          <a:bodyPr>
            <a:normAutofit/>
          </a:bodyPr>
          <a:lstStyle/>
          <a:p>
            <a:r>
              <a:rPr lang="en-US" sz="2400" dirty="0" smtClean="0"/>
              <a:t>Buckingham Palace is the Queen's official and main royal London home. It has been the official London residence of Britain's monarchy since 1837. Queen Victoria was the first monarch to live there.</a:t>
            </a:r>
            <a:endParaRPr lang="cs-CZ" sz="2400" dirty="0"/>
          </a:p>
        </p:txBody>
      </p:sp>
      <p:pic>
        <p:nvPicPr>
          <p:cNvPr id="13" name="Zástupný symbol pro obsah 12" descr="1.jpg"/>
          <p:cNvPicPr>
            <a:picLocks noGrp="1" noChangeAspect="1"/>
          </p:cNvPicPr>
          <p:nvPr>
            <p:ph sz="half" idx="1"/>
          </p:nvPr>
        </p:nvPicPr>
        <p:blipFill>
          <a:blip r:embed="rId2" cstate="print"/>
          <a:stretch>
            <a:fillRect/>
          </a:stretch>
        </p:blipFill>
        <p:spPr>
          <a:xfrm>
            <a:off x="1115616" y="3140968"/>
            <a:ext cx="6848220" cy="2864838"/>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8291264" cy="851694"/>
          </a:xfrm>
        </p:spPr>
        <p:txBody>
          <a:bodyPr>
            <a:normAutofit/>
          </a:bodyPr>
          <a:lstStyle/>
          <a:p>
            <a:pPr algn="ctr"/>
            <a:r>
              <a:rPr lang="en-US" sz="2800" dirty="0" smtClean="0"/>
              <a:t>Who lives in Buckingham Palace today?</a:t>
            </a:r>
            <a:endParaRPr lang="cs-CZ" sz="2800" dirty="0"/>
          </a:p>
        </p:txBody>
      </p:sp>
      <p:sp>
        <p:nvSpPr>
          <p:cNvPr id="4" name="Zástupný symbol pro text 3"/>
          <p:cNvSpPr>
            <a:spLocks noGrp="1"/>
          </p:cNvSpPr>
          <p:nvPr>
            <p:ph type="body" idx="2"/>
          </p:nvPr>
        </p:nvSpPr>
        <p:spPr>
          <a:xfrm>
            <a:off x="457201" y="1484784"/>
            <a:ext cx="2746648" cy="4824536"/>
          </a:xfrm>
        </p:spPr>
        <p:txBody>
          <a:bodyPr>
            <a:normAutofit lnSpcReduction="10000"/>
          </a:bodyPr>
          <a:lstStyle/>
          <a:p>
            <a:r>
              <a:rPr lang="en-US" sz="2400" dirty="0" smtClean="0"/>
              <a:t>Buckingham Palace is not only the home of the Queen and Prince Philip but also the London residence of the Duke of York (Prince Andrew) and the Earl and Countess of </a:t>
            </a:r>
            <a:r>
              <a:rPr lang="en-US" sz="2400" dirty="0" err="1" smtClean="0"/>
              <a:t>Wessex</a:t>
            </a:r>
            <a:r>
              <a:rPr lang="en-US" sz="2400" dirty="0" smtClean="0"/>
              <a:t> (Prince Edward and his wife) and their daughter</a:t>
            </a:r>
            <a:r>
              <a:rPr lang="en-US" dirty="0" smtClean="0"/>
              <a:t>.</a:t>
            </a:r>
            <a:endParaRPr lang="cs-CZ" dirty="0"/>
          </a:p>
        </p:txBody>
      </p:sp>
      <p:pic>
        <p:nvPicPr>
          <p:cNvPr id="5" name="Zástupný symbol pro obsah 4" descr="2.jpg"/>
          <p:cNvPicPr>
            <a:picLocks noGrp="1" noChangeAspect="1"/>
          </p:cNvPicPr>
          <p:nvPr>
            <p:ph sz="half" idx="1"/>
          </p:nvPr>
        </p:nvPicPr>
        <p:blipFill>
          <a:blip r:embed="rId2" cstate="print"/>
          <a:stretch>
            <a:fillRect/>
          </a:stretch>
        </p:blipFill>
        <p:spPr>
          <a:xfrm>
            <a:off x="3347864" y="1844824"/>
            <a:ext cx="5421174" cy="3600400"/>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8363272" cy="851694"/>
          </a:xfrm>
        </p:spPr>
        <p:txBody>
          <a:bodyPr>
            <a:normAutofit/>
          </a:bodyPr>
          <a:lstStyle/>
          <a:p>
            <a:pPr algn="ctr"/>
            <a:r>
              <a:rPr lang="en-US" sz="2800" dirty="0" smtClean="0"/>
              <a:t>Buckingham Palace is also an office</a:t>
            </a:r>
            <a:endParaRPr lang="cs-CZ" sz="2800" dirty="0"/>
          </a:p>
        </p:txBody>
      </p:sp>
      <p:sp>
        <p:nvSpPr>
          <p:cNvPr id="4" name="Zástupný symbol pro text 3"/>
          <p:cNvSpPr>
            <a:spLocks noGrp="1"/>
          </p:cNvSpPr>
          <p:nvPr>
            <p:ph type="body" idx="2"/>
          </p:nvPr>
        </p:nvSpPr>
        <p:spPr>
          <a:xfrm>
            <a:off x="457201" y="1435100"/>
            <a:ext cx="2674640" cy="4691063"/>
          </a:xfrm>
        </p:spPr>
        <p:txBody>
          <a:bodyPr>
            <a:normAutofit/>
          </a:bodyPr>
          <a:lstStyle/>
          <a:p>
            <a:r>
              <a:rPr lang="en-US" sz="2400" dirty="0" smtClean="0"/>
              <a:t>Buckingham Palace is used also for the administrative work for the monarchy. It is here in the state apartments that Her Majesty receives and entertains guests invited to the Palace. </a:t>
            </a:r>
            <a:endParaRPr lang="cs-CZ" sz="2400" dirty="0"/>
          </a:p>
        </p:txBody>
      </p:sp>
      <p:pic>
        <p:nvPicPr>
          <p:cNvPr id="5" name="Zástupný symbol pro obsah 4" descr="3.jpg"/>
          <p:cNvPicPr>
            <a:picLocks noGrp="1" noChangeAspect="1"/>
          </p:cNvPicPr>
          <p:nvPr>
            <p:ph sz="half" idx="1"/>
          </p:nvPr>
        </p:nvPicPr>
        <p:blipFill>
          <a:blip r:embed="rId2" cstate="print"/>
          <a:stretch>
            <a:fillRect/>
          </a:stretch>
        </p:blipFill>
        <p:spPr>
          <a:xfrm>
            <a:off x="3275856" y="2492896"/>
            <a:ext cx="5604006" cy="3269004"/>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8363272" cy="779686"/>
          </a:xfrm>
        </p:spPr>
        <p:txBody>
          <a:bodyPr>
            <a:normAutofit/>
          </a:bodyPr>
          <a:lstStyle/>
          <a:p>
            <a:pPr algn="ctr"/>
            <a:r>
              <a:rPr lang="cs-CZ" sz="2800" dirty="0" err="1" smtClean="0"/>
              <a:t>History</a:t>
            </a:r>
            <a:r>
              <a:rPr lang="cs-CZ" sz="2800" dirty="0" smtClean="0"/>
              <a:t> </a:t>
            </a:r>
            <a:r>
              <a:rPr lang="cs-CZ" sz="2800" dirty="0" err="1" smtClean="0"/>
              <a:t>of</a:t>
            </a:r>
            <a:r>
              <a:rPr lang="cs-CZ" sz="2800" dirty="0" smtClean="0"/>
              <a:t> </a:t>
            </a:r>
            <a:r>
              <a:rPr lang="cs-CZ" sz="2800" dirty="0" err="1" smtClean="0"/>
              <a:t>Buckingham</a:t>
            </a:r>
            <a:r>
              <a:rPr lang="cs-CZ" sz="2800" dirty="0" smtClean="0"/>
              <a:t> </a:t>
            </a:r>
            <a:r>
              <a:rPr lang="cs-CZ" sz="2800" dirty="0" err="1" smtClean="0"/>
              <a:t>Palace</a:t>
            </a:r>
            <a:endParaRPr lang="cs-CZ" sz="2800" dirty="0"/>
          </a:p>
        </p:txBody>
      </p:sp>
      <p:sp>
        <p:nvSpPr>
          <p:cNvPr id="4" name="Zástupný symbol pro text 3"/>
          <p:cNvSpPr>
            <a:spLocks noGrp="1"/>
          </p:cNvSpPr>
          <p:nvPr>
            <p:ph type="body" idx="2"/>
          </p:nvPr>
        </p:nvSpPr>
        <p:spPr>
          <a:xfrm>
            <a:off x="457200" y="1435101"/>
            <a:ext cx="8003232" cy="1489844"/>
          </a:xfrm>
        </p:spPr>
        <p:txBody>
          <a:bodyPr>
            <a:normAutofit/>
          </a:bodyPr>
          <a:lstStyle/>
          <a:p>
            <a:r>
              <a:rPr lang="en-US" sz="2400" dirty="0" smtClean="0"/>
              <a:t>Buckingham Palace was originally a grand house built by the Dukes of Buckingham for his wife. George IV began transforming it into a palace in 1826. </a:t>
            </a:r>
            <a:endParaRPr lang="cs-CZ" sz="2400" dirty="0"/>
          </a:p>
        </p:txBody>
      </p:sp>
      <p:pic>
        <p:nvPicPr>
          <p:cNvPr id="5" name="Zástupný symbol pro obsah 4" descr="his.jpg"/>
          <p:cNvPicPr>
            <a:picLocks noGrp="1" noChangeAspect="1"/>
          </p:cNvPicPr>
          <p:nvPr>
            <p:ph sz="half" idx="1"/>
          </p:nvPr>
        </p:nvPicPr>
        <p:blipFill>
          <a:blip r:embed="rId2" cstate="print"/>
          <a:stretch>
            <a:fillRect/>
          </a:stretch>
        </p:blipFill>
        <p:spPr>
          <a:xfrm>
            <a:off x="2195736" y="2780928"/>
            <a:ext cx="5111750" cy="3186324"/>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8075240" cy="851694"/>
          </a:xfrm>
        </p:spPr>
        <p:txBody>
          <a:bodyPr>
            <a:normAutofit/>
          </a:bodyPr>
          <a:lstStyle/>
          <a:p>
            <a:pPr algn="ctr"/>
            <a:r>
              <a:rPr lang="cs-CZ" sz="4400" dirty="0" err="1" smtClean="0"/>
              <a:t>Royal</a:t>
            </a:r>
            <a:r>
              <a:rPr lang="cs-CZ" sz="4400" dirty="0" smtClean="0"/>
              <a:t> Flag </a:t>
            </a:r>
            <a:endParaRPr lang="cs-CZ" sz="4400" dirty="0"/>
          </a:p>
        </p:txBody>
      </p:sp>
      <p:sp>
        <p:nvSpPr>
          <p:cNvPr id="4" name="Zástupný symbol pro text 3"/>
          <p:cNvSpPr>
            <a:spLocks noGrp="1"/>
          </p:cNvSpPr>
          <p:nvPr>
            <p:ph type="body" idx="2"/>
          </p:nvPr>
        </p:nvSpPr>
        <p:spPr>
          <a:xfrm>
            <a:off x="457200" y="1435100"/>
            <a:ext cx="3008313" cy="3506067"/>
          </a:xfrm>
        </p:spPr>
        <p:txBody>
          <a:bodyPr>
            <a:normAutofit/>
          </a:bodyPr>
          <a:lstStyle/>
          <a:p>
            <a:r>
              <a:rPr lang="en-US" dirty="0" smtClean="0"/>
              <a:t>When the Queen is at home, you can see her royal flag flying from the flag pole on top of Buckingham Palace. This flag is called the Royal Standard. </a:t>
            </a:r>
          </a:p>
          <a:p>
            <a:r>
              <a:rPr lang="en-US" dirty="0" smtClean="0"/>
              <a:t>The flag is split into four quadrants. The first and fourth quadrants represent England and contain three gold lions walking (passant) on a red field; the second quadrant represents Scotland contains a red lion standing on the left hind foot (rampant) on a gold field; the third quadrant represents Ireland and contains the gold Coat of arms of Ireland on a blue field.</a:t>
            </a:r>
          </a:p>
          <a:p>
            <a:endParaRPr lang="cs-CZ" dirty="0"/>
          </a:p>
        </p:txBody>
      </p:sp>
      <p:pic>
        <p:nvPicPr>
          <p:cNvPr id="5" name="Zástupný symbol pro obsah 4" descr="4.gif"/>
          <p:cNvPicPr>
            <a:picLocks noGrp="1" noChangeAspect="1"/>
          </p:cNvPicPr>
          <p:nvPr>
            <p:ph sz="half" idx="1"/>
          </p:nvPr>
        </p:nvPicPr>
        <p:blipFill>
          <a:blip r:embed="rId2" cstate="print"/>
          <a:stretch>
            <a:fillRect/>
          </a:stretch>
        </p:blipFill>
        <p:spPr>
          <a:xfrm>
            <a:off x="3707904" y="1772816"/>
            <a:ext cx="4863900" cy="2448272"/>
          </a:xfrm>
        </p:spPr>
      </p:pic>
      <p:sp>
        <p:nvSpPr>
          <p:cNvPr id="7" name="TextovéPole 6"/>
          <p:cNvSpPr txBox="1"/>
          <p:nvPr/>
        </p:nvSpPr>
        <p:spPr>
          <a:xfrm>
            <a:off x="539552" y="4941168"/>
            <a:ext cx="7704856" cy="1477328"/>
          </a:xfrm>
          <a:prstGeom prst="rect">
            <a:avLst/>
          </a:prstGeom>
          <a:noFill/>
        </p:spPr>
        <p:txBody>
          <a:bodyPr wrap="square" rtlCol="0">
            <a:spAutoFit/>
          </a:bodyPr>
          <a:lstStyle/>
          <a:p>
            <a:r>
              <a:rPr lang="en-US" dirty="0" smtClean="0"/>
              <a:t>In flag protocol, the Royal Standard is supreme. It must only be flown from buildings where the Queen is present. It flies above the British Union Flag (Union Jack), Standards of other Royal Family members, and other British flags. It never flies at half staff.</a:t>
            </a:r>
          </a:p>
          <a:p>
            <a:endParaRPr lang="cs-CZ"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8075240" cy="635670"/>
          </a:xfrm>
        </p:spPr>
        <p:txBody>
          <a:bodyPr/>
          <a:lstStyle/>
          <a:p>
            <a:pPr algn="ctr"/>
            <a:r>
              <a:rPr lang="cs-CZ" sz="2800" dirty="0" err="1" smtClean="0"/>
              <a:t>Foot</a:t>
            </a:r>
            <a:r>
              <a:rPr lang="cs-CZ" dirty="0" smtClean="0"/>
              <a:t> </a:t>
            </a:r>
            <a:r>
              <a:rPr lang="cs-CZ" sz="2800" dirty="0" err="1" smtClean="0"/>
              <a:t>Guards</a:t>
            </a:r>
            <a:endParaRPr lang="cs-CZ" sz="2800" dirty="0"/>
          </a:p>
        </p:txBody>
      </p:sp>
      <p:sp>
        <p:nvSpPr>
          <p:cNvPr id="4" name="Zástupný symbol pro text 3"/>
          <p:cNvSpPr>
            <a:spLocks noGrp="1"/>
          </p:cNvSpPr>
          <p:nvPr>
            <p:ph type="body" idx="2"/>
          </p:nvPr>
        </p:nvSpPr>
        <p:spPr>
          <a:xfrm>
            <a:off x="457200" y="1052736"/>
            <a:ext cx="8291264" cy="2088233"/>
          </a:xfrm>
        </p:spPr>
        <p:txBody>
          <a:bodyPr>
            <a:noAutofit/>
          </a:bodyPr>
          <a:lstStyle/>
          <a:p>
            <a:r>
              <a:rPr lang="en-US" sz="2400" dirty="0" smtClean="0"/>
              <a:t>Five regiments of Foot Guards guard the Palace. They wear red jackets and tall, furry hats called bearskins.</a:t>
            </a:r>
            <a:endParaRPr lang="cs-CZ" sz="2400" dirty="0"/>
          </a:p>
          <a:p>
            <a:r>
              <a:rPr lang="en-US" sz="2400" dirty="0" smtClean="0"/>
              <a:t>When the first guards come on duty, there is a ceremony called the Changing of the Guard.</a:t>
            </a:r>
            <a:endParaRPr lang="cs-CZ" sz="2400" dirty="0"/>
          </a:p>
        </p:txBody>
      </p:sp>
      <p:pic>
        <p:nvPicPr>
          <p:cNvPr id="5" name="Zástupný symbol pro obsah 4" descr="5.jpg"/>
          <p:cNvPicPr>
            <a:picLocks noGrp="1" noChangeAspect="1"/>
          </p:cNvPicPr>
          <p:nvPr>
            <p:ph sz="half" idx="1"/>
          </p:nvPr>
        </p:nvPicPr>
        <p:blipFill>
          <a:blip r:embed="rId2" cstate="print"/>
          <a:stretch>
            <a:fillRect/>
          </a:stretch>
        </p:blipFill>
        <p:spPr>
          <a:xfrm>
            <a:off x="1691680" y="3212976"/>
            <a:ext cx="5112568" cy="3187386"/>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8291264" cy="779686"/>
          </a:xfrm>
        </p:spPr>
        <p:txBody>
          <a:bodyPr>
            <a:normAutofit/>
          </a:bodyPr>
          <a:lstStyle/>
          <a:p>
            <a:pPr algn="ctr"/>
            <a:r>
              <a:rPr lang="cs-CZ" sz="2800" dirty="0" err="1" smtClean="0"/>
              <a:t>Changing</a:t>
            </a:r>
            <a:r>
              <a:rPr lang="cs-CZ" sz="2800" dirty="0" smtClean="0"/>
              <a:t> </a:t>
            </a:r>
            <a:r>
              <a:rPr lang="cs-CZ" sz="2800" dirty="0" err="1" smtClean="0"/>
              <a:t>of</a:t>
            </a:r>
            <a:r>
              <a:rPr lang="cs-CZ" sz="2800" dirty="0" smtClean="0"/>
              <a:t> </a:t>
            </a:r>
            <a:r>
              <a:rPr lang="cs-CZ" sz="2800" dirty="0" err="1" smtClean="0"/>
              <a:t>the</a:t>
            </a:r>
            <a:r>
              <a:rPr lang="cs-CZ" sz="2800" dirty="0" smtClean="0"/>
              <a:t> </a:t>
            </a:r>
            <a:r>
              <a:rPr lang="cs-CZ" sz="2800" dirty="0" err="1" smtClean="0"/>
              <a:t>Guard</a:t>
            </a:r>
            <a:endParaRPr lang="cs-CZ" sz="2800" dirty="0"/>
          </a:p>
        </p:txBody>
      </p:sp>
      <p:sp>
        <p:nvSpPr>
          <p:cNvPr id="4" name="Zástupný symbol pro text 3"/>
          <p:cNvSpPr>
            <a:spLocks noGrp="1"/>
          </p:cNvSpPr>
          <p:nvPr>
            <p:ph type="body" idx="2"/>
          </p:nvPr>
        </p:nvSpPr>
        <p:spPr/>
        <p:txBody>
          <a:bodyPr>
            <a:normAutofit/>
          </a:bodyPr>
          <a:lstStyle/>
          <a:p>
            <a:r>
              <a:rPr lang="en-US" sz="2400" dirty="0" smtClean="0"/>
              <a:t>A familiar sight at Buckingham Palace is the Changing of the Guard ceremony that takes place in the forecourt each morning. The monarch and the royal palaces have been guarded by the Household Troops</a:t>
            </a:r>
            <a:r>
              <a:rPr lang="cs-CZ" sz="2400" dirty="0"/>
              <a:t> </a:t>
            </a:r>
            <a:r>
              <a:rPr lang="en-US" sz="2400" dirty="0" smtClean="0"/>
              <a:t>since 1660. </a:t>
            </a:r>
            <a:endParaRPr lang="cs-CZ" sz="2400" dirty="0"/>
          </a:p>
        </p:txBody>
      </p:sp>
      <p:pic>
        <p:nvPicPr>
          <p:cNvPr id="5" name="Zástupný symbol pro obsah 4" descr="6.jpg"/>
          <p:cNvPicPr>
            <a:picLocks noGrp="1" noChangeAspect="1"/>
          </p:cNvPicPr>
          <p:nvPr>
            <p:ph sz="half" idx="1"/>
          </p:nvPr>
        </p:nvPicPr>
        <p:blipFill>
          <a:blip r:embed="rId2" cstate="print"/>
          <a:stretch>
            <a:fillRect/>
          </a:stretch>
        </p:blipFill>
        <p:spPr>
          <a:xfrm>
            <a:off x="3707904" y="2348880"/>
            <a:ext cx="4814611" cy="2736304"/>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8219256" cy="707678"/>
          </a:xfrm>
        </p:spPr>
        <p:txBody>
          <a:bodyPr>
            <a:normAutofit/>
          </a:bodyPr>
          <a:lstStyle/>
          <a:p>
            <a:pPr algn="ctr"/>
            <a:r>
              <a:rPr lang="cs-CZ" sz="2800" dirty="0" err="1" smtClean="0"/>
              <a:t>Inside</a:t>
            </a:r>
            <a:r>
              <a:rPr lang="cs-CZ" sz="2800" dirty="0" smtClean="0"/>
              <a:t> </a:t>
            </a:r>
            <a:r>
              <a:rPr lang="cs-CZ" sz="2800" dirty="0" err="1" smtClean="0"/>
              <a:t>Buckingham</a:t>
            </a:r>
            <a:r>
              <a:rPr lang="cs-CZ" sz="2800" dirty="0" smtClean="0"/>
              <a:t> </a:t>
            </a:r>
            <a:r>
              <a:rPr lang="cs-CZ" sz="2800" dirty="0" err="1" smtClean="0"/>
              <a:t>Palace</a:t>
            </a:r>
            <a:endParaRPr lang="cs-CZ" sz="2800" dirty="0"/>
          </a:p>
        </p:txBody>
      </p:sp>
      <p:sp>
        <p:nvSpPr>
          <p:cNvPr id="4" name="Zástupný symbol pro text 3"/>
          <p:cNvSpPr>
            <a:spLocks noGrp="1"/>
          </p:cNvSpPr>
          <p:nvPr>
            <p:ph type="body" idx="2"/>
          </p:nvPr>
        </p:nvSpPr>
        <p:spPr>
          <a:xfrm>
            <a:off x="457200" y="1435100"/>
            <a:ext cx="3610744" cy="4691063"/>
          </a:xfrm>
        </p:spPr>
        <p:txBody>
          <a:bodyPr>
            <a:normAutofit fontScale="92500" lnSpcReduction="10000"/>
          </a:bodyPr>
          <a:lstStyle/>
          <a:p>
            <a:r>
              <a:rPr lang="en-US" sz="2400" dirty="0" smtClean="0"/>
              <a:t>The Palace has around 600 rooms, including 19 State rooms, 52 royal and guest bedrooms, 78 bathrooms, 92 offices, a cinema and a swimming pool. It also has its own post office and police station.</a:t>
            </a:r>
          </a:p>
          <a:p>
            <a:r>
              <a:rPr lang="en-US" sz="2400" dirty="0" smtClean="0"/>
              <a:t>About 400 people work at the Palace, including domestic servants, chefs, footmen, cleaners, plumbers, gardeners, </a:t>
            </a:r>
            <a:r>
              <a:rPr lang="en-US" sz="2400" dirty="0" err="1" smtClean="0"/>
              <a:t>chauffers</a:t>
            </a:r>
            <a:r>
              <a:rPr lang="en-US" sz="2400" dirty="0" smtClean="0"/>
              <a:t>, electricians, and two people who look after the 300 clocks. </a:t>
            </a:r>
          </a:p>
          <a:p>
            <a:endParaRPr lang="cs-CZ" dirty="0"/>
          </a:p>
        </p:txBody>
      </p:sp>
      <p:pic>
        <p:nvPicPr>
          <p:cNvPr id="5" name="Zástupný symbol pro obsah 4" descr="8.jpg"/>
          <p:cNvPicPr>
            <a:picLocks noGrp="1" noChangeAspect="1"/>
          </p:cNvPicPr>
          <p:nvPr>
            <p:ph sz="half" idx="1"/>
          </p:nvPr>
        </p:nvPicPr>
        <p:blipFill>
          <a:blip r:embed="rId2" cstate="print"/>
          <a:stretch>
            <a:fillRect/>
          </a:stretch>
        </p:blipFill>
        <p:spPr>
          <a:xfrm>
            <a:off x="4499992" y="1484784"/>
            <a:ext cx="3801344" cy="4842475"/>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TotalTime>
  <Words>573</Words>
  <Application>Microsoft Office PowerPoint</Application>
  <PresentationFormat>Předvádění na obrazovce (4:3)</PresentationFormat>
  <Paragraphs>28</Paragraphs>
  <Slides>11</Slides>
  <Notes>0</Notes>
  <HiddenSlides>0</HiddenSlides>
  <MMClips>0</MMClips>
  <ScaleCrop>false</ScaleCrop>
  <HeadingPairs>
    <vt:vector size="4" baseType="variant">
      <vt:variant>
        <vt:lpstr>Motiv</vt:lpstr>
      </vt:variant>
      <vt:variant>
        <vt:i4>1</vt:i4>
      </vt:variant>
      <vt:variant>
        <vt:lpstr>Nadpisy snímků</vt:lpstr>
      </vt:variant>
      <vt:variant>
        <vt:i4>11</vt:i4>
      </vt:variant>
    </vt:vector>
  </HeadingPairs>
  <TitlesOfParts>
    <vt:vector size="12" baseType="lpstr">
      <vt:lpstr>Tok</vt:lpstr>
      <vt:lpstr>Buckingham Palace </vt:lpstr>
      <vt:lpstr>Buckingham Palace is where the Queen lives.</vt:lpstr>
      <vt:lpstr>Who lives in Buckingham Palace today?</vt:lpstr>
      <vt:lpstr>Buckingham Palace is also an office</vt:lpstr>
      <vt:lpstr>History of Buckingham Palace</vt:lpstr>
      <vt:lpstr>Royal Flag </vt:lpstr>
      <vt:lpstr>Foot Guards</vt:lpstr>
      <vt:lpstr>Changing of the Guard</vt:lpstr>
      <vt:lpstr>Inside Buckingham Palace</vt:lpstr>
      <vt:lpstr>Snímek 10</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Buckingham Palace</dc:title>
  <dc:creator>Petr</dc:creator>
  <cp:lastModifiedBy>Petr</cp:lastModifiedBy>
  <cp:revision>7</cp:revision>
  <dcterms:created xsi:type="dcterms:W3CDTF">2014-02-12T18:19:26Z</dcterms:created>
  <dcterms:modified xsi:type="dcterms:W3CDTF">2014-02-12T22:37:45Z</dcterms:modified>
</cp:coreProperties>
</file>