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64" r:id="rId5"/>
    <p:sldId id="266" r:id="rId6"/>
    <p:sldId id="265" r:id="rId7"/>
    <p:sldId id="267" r:id="rId8"/>
    <p:sldId id="259" r:id="rId9"/>
    <p:sldId id="268" r:id="rId10"/>
    <p:sldId id="260" r:id="rId11"/>
    <p:sldId id="262" r:id="rId12"/>
    <p:sldId id="263" r:id="rId13"/>
    <p:sldId id="261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C1D4A-A796-47C3-A63E-CE236FB377E2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C1D4A-A796-47C3-A63E-CE236FB377E2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C1D4A-A796-47C3-A63E-CE236FB377E2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C1D4A-A796-47C3-A63E-CE236FB377E2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C1D4A-A796-47C3-A63E-CE236FB377E2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C1D4A-A796-47C3-A63E-CE236FB377E2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C1D4A-A796-47C3-A63E-CE236FB377E2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C1D4A-A796-47C3-A63E-CE236FB377E2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C1D4A-A796-47C3-A63E-CE236FB377E2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C1D4A-A796-47C3-A63E-CE236FB377E2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5EC1D4A-A796-47C3-A63E-CE236FB377E2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95EC1D4A-A796-47C3-A63E-CE236FB377E2}" type="datetimeFigureOut">
              <a:rPr lang="cs-CZ" smtClean="0"/>
              <a:t>25.2.2014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Leonardo da Vinci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cs-CZ" sz="2800" dirty="0" smtClean="0"/>
              <a:t>Vinci</a:t>
            </a:r>
            <a:r>
              <a:rPr lang="cs-CZ" sz="2800" dirty="0"/>
              <a:t>,</a:t>
            </a:r>
            <a:r>
              <a:rPr lang="cs-CZ" sz="2800" dirty="0"/>
              <a:t> Republic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smtClean="0"/>
              <a:t>Florence</a:t>
            </a:r>
          </a:p>
          <a:p>
            <a:r>
              <a:rPr lang="en-US" sz="2800" dirty="0"/>
              <a:t> April 15, 1452 – May 2, </a:t>
            </a:r>
            <a:r>
              <a:rPr lang="en-US" sz="2800" dirty="0" smtClean="0"/>
              <a:t>1519</a:t>
            </a:r>
            <a:endParaRPr lang="cs-CZ" sz="2800" dirty="0" smtClean="0"/>
          </a:p>
          <a:p>
            <a:r>
              <a:rPr lang="cs-CZ" sz="2800" dirty="0" err="1" smtClean="0"/>
              <a:t>Amboise</a:t>
            </a:r>
            <a:r>
              <a:rPr lang="cs-CZ" sz="2800" dirty="0"/>
              <a:t>, </a:t>
            </a:r>
            <a:r>
              <a:rPr lang="cs-CZ" sz="2800" dirty="0" err="1"/>
              <a:t>Kingdom</a:t>
            </a:r>
            <a:r>
              <a:rPr lang="cs-CZ" sz="2800" dirty="0"/>
              <a:t> </a:t>
            </a:r>
            <a:r>
              <a:rPr lang="cs-CZ" sz="2800" dirty="0" err="1"/>
              <a:t>of</a:t>
            </a:r>
            <a:r>
              <a:rPr lang="cs-CZ" sz="2800" dirty="0"/>
              <a:t> </a:t>
            </a:r>
            <a:r>
              <a:rPr lang="cs-CZ" sz="2800" dirty="0" smtClean="0"/>
              <a:t>France</a:t>
            </a:r>
          </a:p>
          <a:p>
            <a:endParaRPr lang="cs-CZ" sz="2800" dirty="0" smtClean="0"/>
          </a:p>
          <a:p>
            <a:endParaRPr lang="cs-CZ" sz="2800" dirty="0" smtClean="0"/>
          </a:p>
          <a:p>
            <a:r>
              <a:rPr lang="en-US" sz="2800" dirty="0"/>
              <a:t> painter, sculptor, architect, musician, mathematician, engineer, inventor, anatomist, geologist, </a:t>
            </a:r>
            <a:r>
              <a:rPr lang="cs-CZ" sz="2800" dirty="0" err="1" smtClean="0"/>
              <a:t>cartographer</a:t>
            </a:r>
            <a:r>
              <a:rPr lang="en-US" sz="2800" dirty="0" smtClean="0"/>
              <a:t>,</a:t>
            </a:r>
            <a:r>
              <a:rPr lang="en-US" sz="2800" dirty="0"/>
              <a:t> </a:t>
            </a:r>
            <a:r>
              <a:rPr lang="cs-CZ" sz="2800" dirty="0" err="1" smtClean="0"/>
              <a:t>botanist</a:t>
            </a:r>
            <a:r>
              <a:rPr lang="en-US" sz="2800" dirty="0" smtClean="0"/>
              <a:t>, </a:t>
            </a:r>
            <a:r>
              <a:rPr lang="en-US" sz="2800" dirty="0"/>
              <a:t>and writer</a:t>
            </a:r>
            <a:endParaRPr lang="cs-CZ" sz="2800" dirty="0"/>
          </a:p>
        </p:txBody>
      </p:sp>
      <p:pic>
        <p:nvPicPr>
          <p:cNvPr id="1026" name="Picture 2" descr="Francesco Melzi - Portrait of Leonardo - WGA1479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1268760"/>
            <a:ext cx="1447428" cy="2079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7256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discoveries in </a:t>
            </a:r>
            <a:r>
              <a:rPr lang="cs-CZ" dirty="0" smtClean="0"/>
              <a:t>anatomy</a:t>
            </a:r>
            <a:r>
              <a:rPr lang="en-US" dirty="0" smtClean="0"/>
              <a:t>,</a:t>
            </a:r>
            <a:r>
              <a:rPr lang="en-US" dirty="0"/>
              <a:t> </a:t>
            </a:r>
            <a:r>
              <a:rPr lang="cs-CZ" dirty="0" smtClean="0"/>
              <a:t>civil </a:t>
            </a:r>
            <a:r>
              <a:rPr lang="en-US" dirty="0" smtClean="0"/>
              <a:t> </a:t>
            </a:r>
            <a:r>
              <a:rPr lang="cs-CZ" dirty="0" err="1" smtClean="0"/>
              <a:t>engineering</a:t>
            </a:r>
            <a:r>
              <a:rPr lang="en-US" dirty="0" smtClean="0"/>
              <a:t>,</a:t>
            </a:r>
            <a:r>
              <a:rPr lang="en-US" dirty="0"/>
              <a:t> </a:t>
            </a:r>
            <a:r>
              <a:rPr lang="cs-CZ" dirty="0" err="1" smtClean="0"/>
              <a:t>optics</a:t>
            </a:r>
            <a:r>
              <a:rPr lang="en-US" dirty="0" smtClean="0"/>
              <a:t>, </a:t>
            </a:r>
            <a:r>
              <a:rPr lang="en-US" dirty="0"/>
              <a:t>and </a:t>
            </a:r>
            <a:r>
              <a:rPr lang="en-US" dirty="0" err="1" smtClean="0"/>
              <a:t>hydrodyn</a:t>
            </a:r>
            <a:r>
              <a:rPr lang="cs-CZ" dirty="0" err="1" smtClean="0"/>
              <a:t>amics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7947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Childhood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 first five years in the hamlet of </a:t>
            </a:r>
            <a:r>
              <a:rPr lang="en-US" dirty="0" err="1"/>
              <a:t>Anchiano</a:t>
            </a:r>
            <a:r>
              <a:rPr lang="en-US" dirty="0"/>
              <a:t> in the home of his </a:t>
            </a:r>
            <a:r>
              <a:rPr lang="en-US" dirty="0" smtClean="0"/>
              <a:t>mother</a:t>
            </a:r>
            <a:endParaRPr lang="cs-CZ" dirty="0" smtClean="0"/>
          </a:p>
          <a:p>
            <a:r>
              <a:rPr lang="en-US" dirty="0"/>
              <a:t> </a:t>
            </a:r>
            <a:r>
              <a:rPr lang="en-US" dirty="0" smtClean="0"/>
              <a:t>the</a:t>
            </a:r>
            <a:r>
              <a:rPr lang="cs-CZ" dirty="0" smtClean="0"/>
              <a:t>n</a:t>
            </a:r>
            <a:r>
              <a:rPr lang="en-US" dirty="0" smtClean="0"/>
              <a:t> the </a:t>
            </a:r>
            <a:r>
              <a:rPr lang="en-US" dirty="0"/>
              <a:t>household of his father, grandparents and </a:t>
            </a:r>
            <a:r>
              <a:rPr lang="en-US" dirty="0" smtClean="0"/>
              <a:t>uncle</a:t>
            </a:r>
            <a:r>
              <a:rPr lang="cs-CZ" dirty="0" smtClean="0"/>
              <a:t>, </a:t>
            </a:r>
          </a:p>
          <a:p>
            <a:r>
              <a:rPr lang="en-US" dirty="0"/>
              <a:t>His father had married a sixteen-year-old girl named </a:t>
            </a:r>
            <a:r>
              <a:rPr lang="en-US" dirty="0" err="1" smtClean="0"/>
              <a:t>Albiera</a:t>
            </a:r>
            <a:endParaRPr lang="cs-CZ" dirty="0" smtClean="0"/>
          </a:p>
          <a:p>
            <a:r>
              <a:rPr lang="en-US" dirty="0"/>
              <a:t>When Leonardo was sixteen his father married again, to twenty-year-old Francesca </a:t>
            </a:r>
            <a:r>
              <a:rPr lang="en-US" dirty="0" err="1"/>
              <a:t>Lanfredini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427198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About the age of 14 he became an apprentice to a famous artist named Verrocchio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983332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 full birth name was "</a:t>
            </a:r>
            <a:r>
              <a:rPr lang="en-US" dirty="0" err="1"/>
              <a:t>Lionardo</a:t>
            </a:r>
            <a:r>
              <a:rPr lang="en-US" dirty="0"/>
              <a:t> di </a:t>
            </a:r>
            <a:r>
              <a:rPr lang="en-US" dirty="0" err="1"/>
              <a:t>ser</a:t>
            </a:r>
            <a:r>
              <a:rPr lang="en-US" dirty="0"/>
              <a:t> </a:t>
            </a:r>
            <a:r>
              <a:rPr lang="en-US" dirty="0" err="1"/>
              <a:t>Piero</a:t>
            </a:r>
            <a:r>
              <a:rPr lang="en-US" dirty="0"/>
              <a:t> </a:t>
            </a:r>
            <a:r>
              <a:rPr lang="en-US" dirty="0" smtClean="0"/>
              <a:t>da Vinci„</a:t>
            </a:r>
            <a:endParaRPr lang="cs-CZ" dirty="0" smtClean="0"/>
          </a:p>
          <a:p>
            <a:r>
              <a:rPr lang="en-US" dirty="0"/>
              <a:t>Only around 15 of his paintings are still around.</a:t>
            </a:r>
          </a:p>
          <a:p>
            <a:r>
              <a:rPr lang="en-US" dirty="0"/>
              <a:t>The Mona Lisa is also called "La Giaconda" meaning the laughing one.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0857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Leonardo has often been described as the archetype of the </a:t>
            </a:r>
            <a:r>
              <a:rPr lang="cs-CZ" dirty="0" err="1" smtClean="0"/>
              <a:t>Renaissance</a:t>
            </a:r>
            <a:r>
              <a:rPr lang="cs-CZ" dirty="0" smtClean="0"/>
              <a:t> Man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67342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Among his works, the </a:t>
            </a:r>
            <a:r>
              <a:rPr lang="cs-CZ" i="1" dirty="0" smtClean="0"/>
              <a:t>Mona </a:t>
            </a:r>
            <a:r>
              <a:rPr lang="cs-CZ" i="1" dirty="0"/>
              <a:t>L</a:t>
            </a:r>
            <a:r>
              <a:rPr lang="cs-CZ" i="1" dirty="0" smtClean="0"/>
              <a:t>isa</a:t>
            </a:r>
            <a:r>
              <a:rPr lang="en-US" dirty="0"/>
              <a:t> is the most famous and most parodied </a:t>
            </a:r>
            <a:r>
              <a:rPr lang="en-US" dirty="0" smtClean="0"/>
              <a:t>portrait</a:t>
            </a:r>
            <a:r>
              <a:rPr lang="en-US" baseline="30000" dirty="0" smtClean="0"/>
              <a:t>[</a:t>
            </a:r>
            <a:r>
              <a:rPr lang="cs-CZ" baseline="30000" dirty="0" smtClean="0"/>
              <a:t> </a:t>
            </a:r>
            <a:r>
              <a:rPr lang="en-US" dirty="0" smtClean="0"/>
              <a:t>and</a:t>
            </a:r>
            <a:r>
              <a:rPr lang="en-US" dirty="0"/>
              <a:t> </a:t>
            </a:r>
            <a:r>
              <a:rPr lang="cs-CZ" i="1" dirty="0" err="1" smtClean="0"/>
              <a:t>The</a:t>
            </a:r>
            <a:r>
              <a:rPr lang="cs-CZ" i="1" dirty="0" smtClean="0"/>
              <a:t> Last </a:t>
            </a:r>
            <a:r>
              <a:rPr lang="cs-CZ" i="1" dirty="0" err="1" smtClean="0"/>
              <a:t>Supper</a:t>
            </a:r>
            <a:r>
              <a:rPr lang="en-US" dirty="0"/>
              <a:t> the most reproduced religious painting of all </a:t>
            </a:r>
            <a:r>
              <a:rPr lang="en-US" dirty="0" smtClean="0"/>
              <a:t>time</a:t>
            </a:r>
            <a:endParaRPr lang="cs-CZ" dirty="0" smtClean="0"/>
          </a:p>
          <a:p>
            <a:endParaRPr lang="cs-CZ" dirty="0" smtClean="0"/>
          </a:p>
        </p:txBody>
      </p:sp>
      <p:pic>
        <p:nvPicPr>
          <p:cNvPr id="2050" name="Picture 2" descr="See adjacent text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3721015"/>
            <a:ext cx="1944216" cy="2900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Última Cena - Da Vinci 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4266524"/>
            <a:ext cx="3333750" cy="1809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602453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He would keep journals full of drawings and sketches, often of different subjects that he was </a:t>
            </a:r>
            <a:r>
              <a:rPr lang="en-US" dirty="0" smtClean="0"/>
              <a:t>studying</a:t>
            </a:r>
            <a:endParaRPr lang="cs-CZ" dirty="0" smtClean="0"/>
          </a:p>
          <a:p>
            <a:r>
              <a:rPr lang="en-US" dirty="0"/>
              <a:t> Some of his drawings were previews to later paintings, some were studies of anatomy, some were closer to scientific sketches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82815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of his drawings were on the subject of anatomy. He studied the human body including many drawings on muscles, tendons, and the human skeleton</a:t>
            </a:r>
            <a:r>
              <a:rPr lang="en-US" dirty="0" smtClean="0"/>
              <a:t>.</a:t>
            </a:r>
            <a:endParaRPr lang="cs-CZ" dirty="0" smtClean="0"/>
          </a:p>
          <a:p>
            <a:pPr marL="82296" indent="0">
              <a:buNone/>
            </a:pPr>
            <a:endParaRPr lang="cs-CZ" dirty="0"/>
          </a:p>
        </p:txBody>
      </p:sp>
      <p:pic>
        <p:nvPicPr>
          <p:cNvPr id="5122" name="Picture 2" descr="http://www.ducksters.com/biography/leonardo_drawi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6954" y="3573016"/>
            <a:ext cx="2095500" cy="3057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505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One famous drawing is the Vitruvian Man </a:t>
            </a:r>
            <a:r>
              <a:rPr lang="en-US" dirty="0" smtClean="0"/>
              <a:t>drawing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3074" name="Picture 2" descr="http://www.world-mysteries.com/vitruvian_man_mixe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2348880"/>
            <a:ext cx="3981450" cy="3981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06681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Italian </a:t>
            </a:r>
            <a:r>
              <a:rPr lang="en-US" dirty="0"/>
              <a:t>Euro coin</a:t>
            </a:r>
            <a:endParaRPr lang="cs-CZ" dirty="0"/>
          </a:p>
        </p:txBody>
      </p:sp>
      <p:pic>
        <p:nvPicPr>
          <p:cNvPr id="6146" name="Picture 2" descr="http://3.bp.blogspot.com/_OzONNsjzto8/TOpQu-8vmeI/AAAAAAAAChA/KbVvOPWNO70/s1600/italy-1euro-20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7173" y="2780928"/>
            <a:ext cx="6305158" cy="3135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5380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 </a:t>
            </a:r>
            <a:r>
              <a:rPr lang="en-US" dirty="0" err="1"/>
              <a:t>conceptualised</a:t>
            </a:r>
            <a:r>
              <a:rPr lang="en-US" dirty="0"/>
              <a:t> flying machines, a </a:t>
            </a:r>
            <a:r>
              <a:rPr lang="cs-CZ" dirty="0" smtClean="0"/>
              <a:t>tank</a:t>
            </a:r>
            <a:r>
              <a:rPr lang="en-US" dirty="0" smtClean="0"/>
              <a:t>,</a:t>
            </a:r>
            <a:r>
              <a:rPr lang="en-US" dirty="0"/>
              <a:t> </a:t>
            </a:r>
            <a:r>
              <a:rPr lang="cs-CZ" dirty="0" err="1" smtClean="0"/>
              <a:t>concentrated</a:t>
            </a:r>
            <a:r>
              <a:rPr lang="cs-CZ" dirty="0" smtClean="0"/>
              <a:t> </a:t>
            </a:r>
            <a:r>
              <a:rPr lang="cs-CZ" dirty="0" err="1" smtClean="0"/>
              <a:t>solar</a:t>
            </a:r>
            <a:r>
              <a:rPr lang="cs-CZ" dirty="0" smtClean="0"/>
              <a:t> </a:t>
            </a:r>
            <a:r>
              <a:rPr lang="cs-CZ" dirty="0" err="1" smtClean="0"/>
              <a:t>power</a:t>
            </a:r>
            <a:r>
              <a:rPr lang="en-US" dirty="0" smtClean="0"/>
              <a:t>, </a:t>
            </a:r>
            <a:r>
              <a:rPr lang="en-US" dirty="0"/>
              <a:t>an </a:t>
            </a:r>
            <a:r>
              <a:rPr lang="cs-CZ" dirty="0" err="1" smtClean="0"/>
              <a:t>adding</a:t>
            </a:r>
            <a:r>
              <a:rPr lang="cs-CZ" dirty="0" smtClean="0"/>
              <a:t> </a:t>
            </a:r>
            <a:r>
              <a:rPr lang="cs-CZ" dirty="0" err="1" smtClean="0"/>
              <a:t>machine</a:t>
            </a:r>
            <a:r>
              <a:rPr lang="cs-CZ" dirty="0" smtClean="0"/>
              <a:t>,</a:t>
            </a:r>
            <a:r>
              <a:rPr lang="en-US" dirty="0"/>
              <a:t> and the </a:t>
            </a:r>
            <a:r>
              <a:rPr lang="cs-CZ" dirty="0" smtClean="0"/>
              <a:t>double </a:t>
            </a:r>
            <a:r>
              <a:rPr lang="cs-CZ" dirty="0" err="1" smtClean="0"/>
              <a:t>hull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4098" name="Picture 2" descr="http://upload.wikimedia.org/wikipedia/commons/b/b9/Leonardo_tan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5722" y="3429000"/>
            <a:ext cx="5290367" cy="30803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395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Adding</a:t>
            </a:r>
            <a:r>
              <a:rPr lang="cs-CZ" dirty="0" smtClean="0"/>
              <a:t> </a:t>
            </a:r>
            <a:r>
              <a:rPr lang="cs-CZ" dirty="0" err="1" smtClean="0"/>
              <a:t>machine</a:t>
            </a:r>
            <a:endParaRPr lang="cs-CZ" dirty="0" smtClean="0"/>
          </a:p>
          <a:p>
            <a:endParaRPr lang="cs-CZ" dirty="0"/>
          </a:p>
        </p:txBody>
      </p:sp>
      <p:pic>
        <p:nvPicPr>
          <p:cNvPr id="7170" name="Picture 2" descr="http://mathsforeurope.digibel.be/images/code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2132856"/>
            <a:ext cx="3962400" cy="18573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mathsforeurope.digibel.be/images/replic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4653136"/>
            <a:ext cx="3781425" cy="1428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783790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708</TotalTime>
  <Words>105</Words>
  <Application>Microsoft Office PowerPoint</Application>
  <PresentationFormat>Předvádění na obrazovce (4:3)</PresentationFormat>
  <Paragraphs>26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Slunovrat</vt:lpstr>
      <vt:lpstr>Leonardo da Vinci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Childhood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Leonardo da Vinci</dc:title>
  <dc:creator>MrJackinbox</dc:creator>
  <cp:lastModifiedBy>MrJackinbox</cp:lastModifiedBy>
  <cp:revision>7</cp:revision>
  <dcterms:created xsi:type="dcterms:W3CDTF">2014-02-25T20:33:42Z</dcterms:created>
  <dcterms:modified xsi:type="dcterms:W3CDTF">2014-02-26T08:33:20Z</dcterms:modified>
</cp:coreProperties>
</file>