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6" autoAdjust="0"/>
  </p:normalViewPr>
  <p:slideViewPr>
    <p:cSldViewPr>
      <p:cViewPr>
        <p:scale>
          <a:sx n="81" d="100"/>
          <a:sy n="81" d="100"/>
        </p:scale>
        <p:origin x="-1056" y="-72"/>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F644E81-9376-47BF-8CCA-CB4E1655565F}" type="datetimeFigureOut">
              <a:rPr lang="cs-CZ" smtClean="0"/>
              <a:t>12. 2. 2014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644E81-9376-47BF-8CCA-CB4E1655565F}" type="datetimeFigureOut">
              <a:rPr lang="cs-CZ" smtClean="0"/>
              <a:t>12. 2. 2014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644E81-9376-47BF-8CCA-CB4E1655565F}" type="datetimeFigureOut">
              <a:rPr lang="cs-CZ" smtClean="0"/>
              <a:t>12. 2. 2014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644E81-9376-47BF-8CCA-CB4E1655565F}" type="datetimeFigureOut">
              <a:rPr lang="cs-CZ" smtClean="0"/>
              <a:t>12. 2. 2014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F644E81-9376-47BF-8CCA-CB4E1655565F}" type="datetimeFigureOut">
              <a:rPr lang="cs-CZ" smtClean="0"/>
              <a:t>12. 2. 2014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F644E81-9376-47BF-8CCA-CB4E1655565F}" type="datetimeFigureOut">
              <a:rPr lang="cs-CZ" smtClean="0"/>
              <a:t>12. 2. 2014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F644E81-9376-47BF-8CCA-CB4E1655565F}" type="datetimeFigureOut">
              <a:rPr lang="cs-CZ" smtClean="0"/>
              <a:t>12. 2. 2014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F644E81-9376-47BF-8CCA-CB4E1655565F}" type="datetimeFigureOut">
              <a:rPr lang="cs-CZ" smtClean="0"/>
              <a:t>12. 2. 2014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F644E81-9376-47BF-8CCA-CB4E1655565F}" type="datetimeFigureOut">
              <a:rPr lang="cs-CZ" smtClean="0"/>
              <a:t>12. 2. 2014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F644E81-9376-47BF-8CCA-CB4E1655565F}" type="datetimeFigureOut">
              <a:rPr lang="cs-CZ" smtClean="0"/>
              <a:t>12. 2. 2014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F644E81-9376-47BF-8CCA-CB4E1655565F}" type="datetimeFigureOut">
              <a:rPr lang="cs-CZ" smtClean="0"/>
              <a:t>12. 2. 2014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420C90-B116-4C35-A207-FDBC88646097}"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44E81-9376-47BF-8CCA-CB4E1655565F}" type="datetimeFigureOut">
              <a:rPr lang="cs-CZ" smtClean="0"/>
              <a:t>12. 2. 2014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20C90-B116-4C35-A207-FDBC88646097}"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prc-magazine.com/wp-content/uploads/2012/02/One-Tower-Bridge-Aerial-shot-web1.jpg"/>
          <p:cNvPicPr>
            <a:picLocks noChangeAspect="1" noChangeArrowheads="1"/>
          </p:cNvPicPr>
          <p:nvPr/>
        </p:nvPicPr>
        <p:blipFill>
          <a:blip r:embed="rId2" cstate="print"/>
          <a:srcRect/>
          <a:stretch>
            <a:fillRect/>
          </a:stretch>
        </p:blipFill>
        <p:spPr bwMode="auto">
          <a:xfrm>
            <a:off x="-540568" y="0"/>
            <a:ext cx="9999123" cy="6858000"/>
          </a:xfrm>
          <a:prstGeom prst="rect">
            <a:avLst/>
          </a:prstGeom>
          <a:noFill/>
        </p:spPr>
      </p:pic>
      <p:sp>
        <p:nvSpPr>
          <p:cNvPr id="2" name="Nadpis 1"/>
          <p:cNvSpPr>
            <a:spLocks noGrp="1"/>
          </p:cNvSpPr>
          <p:nvPr>
            <p:ph type="ctrTitle"/>
          </p:nvPr>
        </p:nvSpPr>
        <p:spPr>
          <a:xfrm>
            <a:off x="539552" y="0"/>
            <a:ext cx="7772400" cy="1470025"/>
          </a:xfrm>
        </p:spPr>
        <p:txBody>
          <a:bodyPr/>
          <a:lstStyle/>
          <a:p>
            <a:r>
              <a:rPr lang="cs-CZ" dirty="0" err="1" smtClean="0"/>
              <a:t>Tower</a:t>
            </a:r>
            <a:r>
              <a:rPr lang="cs-CZ" dirty="0" smtClean="0"/>
              <a:t> </a:t>
            </a:r>
            <a:r>
              <a:rPr lang="cs-CZ" dirty="0" err="1" smtClean="0"/>
              <a:t>bridge</a:t>
            </a:r>
            <a:r>
              <a:rPr lang="cs-CZ" dirty="0" smtClean="0"/>
              <a:t> </a:t>
            </a:r>
            <a:r>
              <a:rPr lang="cs-CZ" dirty="0" err="1" smtClean="0"/>
              <a:t>and</a:t>
            </a:r>
            <a:r>
              <a:rPr lang="cs-CZ" dirty="0" smtClean="0"/>
              <a:t> </a:t>
            </a:r>
            <a:r>
              <a:rPr lang="cs-CZ" dirty="0" err="1" smtClean="0"/>
              <a:t>the</a:t>
            </a:r>
            <a:r>
              <a:rPr lang="cs-CZ" dirty="0" smtClean="0"/>
              <a:t> </a:t>
            </a:r>
            <a:r>
              <a:rPr lang="cs-CZ" dirty="0" err="1" smtClean="0"/>
              <a:t>Tower</a:t>
            </a:r>
            <a:endParaRPr lang="cs-CZ" dirty="0"/>
          </a:p>
        </p:txBody>
      </p:sp>
      <p:sp>
        <p:nvSpPr>
          <p:cNvPr id="3" name="Podnadpis 2"/>
          <p:cNvSpPr>
            <a:spLocks noGrp="1"/>
          </p:cNvSpPr>
          <p:nvPr>
            <p:ph type="subTitle" idx="1"/>
          </p:nvPr>
        </p:nvSpPr>
        <p:spPr/>
        <p:txBody>
          <a:bodyPr/>
          <a:lstStyle/>
          <a:p>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a:t>T</a:t>
            </a:r>
            <a:r>
              <a:rPr lang="cs-CZ" dirty="0" err="1" smtClean="0"/>
              <a:t>ower</a:t>
            </a:r>
            <a:r>
              <a:rPr lang="cs-CZ" dirty="0" smtClean="0"/>
              <a:t> </a:t>
            </a:r>
            <a:r>
              <a:rPr lang="cs-CZ" dirty="0" err="1" smtClean="0"/>
              <a:t>bridge</a:t>
            </a:r>
            <a:endParaRPr lang="cs-CZ" dirty="0"/>
          </a:p>
        </p:txBody>
      </p:sp>
      <p:sp>
        <p:nvSpPr>
          <p:cNvPr id="3" name="Zástupný symbol pro obsah 2"/>
          <p:cNvSpPr>
            <a:spLocks noGrp="1"/>
          </p:cNvSpPr>
          <p:nvPr>
            <p:ph idx="1"/>
          </p:nvPr>
        </p:nvSpPr>
        <p:spPr/>
        <p:txBody>
          <a:bodyPr>
            <a:normAutofit lnSpcReduction="10000"/>
          </a:bodyPr>
          <a:lstStyle/>
          <a:p>
            <a:r>
              <a:rPr lang="en-US" b="1" dirty="0"/>
              <a:t>Tower Bridge</a:t>
            </a:r>
            <a:r>
              <a:rPr lang="en-US" dirty="0"/>
              <a:t> is a bridge in London. It crosses the River Thames near the Tower of London. The north side of the bridge is Tower Hill, and the south side of the bridge comes down into </a:t>
            </a:r>
            <a:r>
              <a:rPr lang="en-US" dirty="0" err="1" smtClean="0"/>
              <a:t>Bermondsey</a:t>
            </a:r>
            <a:r>
              <a:rPr lang="en-US" dirty="0" smtClean="0"/>
              <a:t> </a:t>
            </a:r>
            <a:r>
              <a:rPr lang="cs-CZ" dirty="0" smtClean="0"/>
              <a:t>-</a:t>
            </a:r>
            <a:r>
              <a:rPr lang="en-US" dirty="0" smtClean="0"/>
              <a:t> </a:t>
            </a:r>
            <a:r>
              <a:rPr lang="en-US" dirty="0"/>
              <a:t>area in </a:t>
            </a:r>
            <a:r>
              <a:rPr lang="en-US" dirty="0" err="1"/>
              <a:t>Southwark</a:t>
            </a:r>
            <a:r>
              <a:rPr lang="en-US" dirty="0"/>
              <a:t>. It is far more visible than London Bridge, which people often mistake it for. If large boats need to sail under Tower Bridge, the two halves of the bridge lift up to let it under. Many tourists go to London see the Tower Bridge.</a:t>
            </a:r>
            <a:endParaRPr lang="cs-CZ" dirty="0"/>
          </a:p>
        </p:txBody>
      </p:sp>
      <p:pic>
        <p:nvPicPr>
          <p:cNvPr id="14337" name="Picture 1" descr="C:\Users\Veronika\Downloads\Tower Bridge (2).jpg"/>
          <p:cNvPicPr>
            <a:picLocks noChangeAspect="1" noChangeArrowheads="1"/>
          </p:cNvPicPr>
          <p:nvPr/>
        </p:nvPicPr>
        <p:blipFill>
          <a:blip r:embed="rId2" cstate="print"/>
          <a:srcRect/>
          <a:stretch>
            <a:fillRect/>
          </a:stretch>
        </p:blipFill>
        <p:spPr bwMode="auto">
          <a:xfrm>
            <a:off x="0" y="70713"/>
            <a:ext cx="9144000" cy="67165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2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History</a:t>
            </a:r>
            <a:endParaRPr lang="cs-CZ" dirty="0"/>
          </a:p>
        </p:txBody>
      </p:sp>
      <p:sp>
        <p:nvSpPr>
          <p:cNvPr id="3" name="Zástupný symbol pro obsah 2"/>
          <p:cNvSpPr>
            <a:spLocks noGrp="1"/>
          </p:cNvSpPr>
          <p:nvPr>
            <p:ph idx="1"/>
          </p:nvPr>
        </p:nvSpPr>
        <p:spPr>
          <a:xfrm>
            <a:off x="323528" y="1196752"/>
            <a:ext cx="3672408" cy="5184576"/>
          </a:xfrm>
        </p:spPr>
        <p:txBody>
          <a:bodyPr>
            <a:normAutofit fontScale="85000" lnSpcReduction="20000"/>
          </a:bodyPr>
          <a:lstStyle/>
          <a:p>
            <a:r>
              <a:rPr lang="en-US" dirty="0" smtClean="0"/>
              <a:t>The City of London Corporation declared a competition about design of Tower Bridge.</a:t>
            </a:r>
          </a:p>
          <a:p>
            <a:r>
              <a:rPr lang="en-US" dirty="0" smtClean="0"/>
              <a:t>Between 50 designs won Horace Jones and John Wolfe Barry's design in 1884.</a:t>
            </a:r>
            <a:endParaRPr lang="en-US" dirty="0"/>
          </a:p>
          <a:p>
            <a:r>
              <a:rPr lang="en-US" dirty="0"/>
              <a:t>Workers began to build the Tower Bridge in April 1886 and the bridge was opened in </a:t>
            </a:r>
            <a:r>
              <a:rPr lang="en-US" dirty="0" smtClean="0"/>
              <a:t>30</a:t>
            </a:r>
            <a:r>
              <a:rPr lang="cs-CZ" sz="2800" dirty="0" err="1" smtClean="0"/>
              <a:t>th</a:t>
            </a:r>
            <a:r>
              <a:rPr lang="en-US" dirty="0" smtClean="0"/>
              <a:t> </a:t>
            </a:r>
            <a:r>
              <a:rPr lang="en-US" dirty="0"/>
              <a:t>June 1894</a:t>
            </a:r>
            <a:r>
              <a:rPr lang="en-US" dirty="0" smtClean="0"/>
              <a:t>.</a:t>
            </a:r>
            <a:endParaRPr lang="cs-CZ" dirty="0" smtClean="0"/>
          </a:p>
          <a:p>
            <a:pPr>
              <a:buNone/>
            </a:pPr>
            <a:endParaRPr lang="en-US" dirty="0"/>
          </a:p>
          <a:p>
            <a:endParaRPr lang="cs-CZ" dirty="0"/>
          </a:p>
        </p:txBody>
      </p:sp>
      <p:pic>
        <p:nvPicPr>
          <p:cNvPr id="13314" name="Picture 2" descr="http://i.dailymail.co.uk/i/pix/2011/11/29/article-2067581-0EFBADB300000578-828_964x699.jpg"/>
          <p:cNvPicPr>
            <a:picLocks noChangeAspect="1" noChangeArrowheads="1"/>
          </p:cNvPicPr>
          <p:nvPr/>
        </p:nvPicPr>
        <p:blipFill>
          <a:blip r:embed="rId2" cstate="print"/>
          <a:srcRect/>
          <a:stretch>
            <a:fillRect/>
          </a:stretch>
        </p:blipFill>
        <p:spPr bwMode="auto">
          <a:xfrm>
            <a:off x="3972960" y="1772816"/>
            <a:ext cx="5171040" cy="374954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Design</a:t>
            </a:r>
            <a:endParaRPr lang="cs-CZ" dirty="0"/>
          </a:p>
        </p:txBody>
      </p:sp>
      <p:sp>
        <p:nvSpPr>
          <p:cNvPr id="3" name="Zástupný symbol pro obsah 2"/>
          <p:cNvSpPr>
            <a:spLocks noGrp="1"/>
          </p:cNvSpPr>
          <p:nvPr>
            <p:ph idx="1"/>
          </p:nvPr>
        </p:nvSpPr>
        <p:spPr/>
        <p:txBody>
          <a:bodyPr>
            <a:normAutofit/>
          </a:bodyPr>
          <a:lstStyle/>
          <a:p>
            <a:r>
              <a:rPr lang="en-US" dirty="0"/>
              <a:t>The bridge </a:t>
            </a:r>
            <a:r>
              <a:rPr lang="cs-CZ" dirty="0" err="1" smtClean="0"/>
              <a:t>is</a:t>
            </a:r>
            <a:r>
              <a:rPr lang="cs-CZ" dirty="0" smtClean="0"/>
              <a:t> </a:t>
            </a:r>
            <a:r>
              <a:rPr lang="en-US" sz="3200" kern="1200" dirty="0" smtClean="0">
                <a:solidFill>
                  <a:schemeClr val="tx1"/>
                </a:solidFill>
                <a:effectLst/>
                <a:latin typeface="+mn-lt"/>
                <a:ea typeface="+mn-ea"/>
                <a:cs typeface="+mn-cs"/>
              </a:rPr>
              <a:t>built on piers</a:t>
            </a:r>
            <a:r>
              <a:rPr lang="cs-CZ" sz="3200" kern="1200" dirty="0" smtClean="0">
                <a:solidFill>
                  <a:schemeClr val="tx1"/>
                </a:solidFill>
                <a:effectLst/>
                <a:latin typeface="+mn-lt"/>
                <a:ea typeface="+mn-ea"/>
                <a:cs typeface="+mn-cs"/>
              </a:rPr>
              <a:t>, </a:t>
            </a:r>
            <a:r>
              <a:rPr lang="cs-CZ" sz="3200" kern="1200" dirty="0" err="1" smtClean="0">
                <a:solidFill>
                  <a:schemeClr val="tx1"/>
                </a:solidFill>
                <a:effectLst/>
                <a:latin typeface="+mn-lt"/>
                <a:ea typeface="+mn-ea"/>
                <a:cs typeface="+mn-cs"/>
              </a:rPr>
              <a:t>it</a:t>
            </a:r>
            <a:r>
              <a:rPr lang="cs-CZ" sz="3200" kern="1200" dirty="0" smtClean="0">
                <a:solidFill>
                  <a:schemeClr val="tx1"/>
                </a:solidFill>
                <a:effectLst/>
                <a:latin typeface="+mn-lt"/>
                <a:ea typeface="+mn-ea"/>
                <a:cs typeface="+mn-cs"/>
              </a:rPr>
              <a:t> has </a:t>
            </a:r>
            <a:r>
              <a:rPr lang="en-US" dirty="0" smtClean="0"/>
              <a:t>244</a:t>
            </a:r>
            <a:r>
              <a:rPr lang="en-US" dirty="0"/>
              <a:t> </a:t>
            </a:r>
            <a:r>
              <a:rPr lang="en-US" dirty="0" smtClean="0"/>
              <a:t>m </a:t>
            </a:r>
            <a:r>
              <a:rPr lang="en-US" dirty="0"/>
              <a:t>with two towers, each </a:t>
            </a:r>
            <a:r>
              <a:rPr lang="en-US" dirty="0" smtClean="0"/>
              <a:t>65</a:t>
            </a:r>
            <a:r>
              <a:rPr lang="en-US" dirty="0"/>
              <a:t> </a:t>
            </a:r>
            <a:r>
              <a:rPr lang="en-US" dirty="0" smtClean="0"/>
              <a:t>m </a:t>
            </a:r>
            <a:r>
              <a:rPr lang="en-US" dirty="0" smtClean="0"/>
              <a:t>high.</a:t>
            </a:r>
            <a:r>
              <a:rPr lang="en-US" dirty="0"/>
              <a:t> The bridge is made from more than 11,000 tons of steel, and covered with Cornish granite and Portland stone</a:t>
            </a:r>
            <a:r>
              <a:rPr lang="en-US" dirty="0" smtClean="0"/>
              <a:t>.</a:t>
            </a:r>
            <a:endParaRPr lang="cs-CZ" dirty="0"/>
          </a:p>
        </p:txBody>
      </p:sp>
      <p:pic>
        <p:nvPicPr>
          <p:cNvPr id="12290" name="Picture 2" descr="http://evaair.cc/files/editor/caulondon.png"/>
          <p:cNvPicPr>
            <a:picLocks noChangeAspect="1" noChangeArrowheads="1"/>
          </p:cNvPicPr>
          <p:nvPr/>
        </p:nvPicPr>
        <p:blipFill>
          <a:blip r:embed="rId2" cstate="print"/>
          <a:srcRect/>
          <a:stretch>
            <a:fillRect/>
          </a:stretch>
        </p:blipFill>
        <p:spPr bwMode="auto">
          <a:xfrm>
            <a:off x="683568" y="253166"/>
            <a:ext cx="7632848" cy="65238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Tower</a:t>
            </a:r>
            <a:r>
              <a:rPr lang="cs-CZ" dirty="0" smtClean="0"/>
              <a:t> </a:t>
            </a:r>
            <a:r>
              <a:rPr lang="cs-CZ" dirty="0" err="1" smtClean="0"/>
              <a:t>of</a:t>
            </a:r>
            <a:r>
              <a:rPr lang="cs-CZ" dirty="0" smtClean="0"/>
              <a:t> London</a:t>
            </a:r>
            <a:endParaRPr lang="cs-CZ" dirty="0"/>
          </a:p>
        </p:txBody>
      </p:sp>
      <p:sp>
        <p:nvSpPr>
          <p:cNvPr id="3" name="Zástupný symbol pro obsah 2"/>
          <p:cNvSpPr>
            <a:spLocks noGrp="1"/>
          </p:cNvSpPr>
          <p:nvPr>
            <p:ph idx="1"/>
          </p:nvPr>
        </p:nvSpPr>
        <p:spPr/>
        <p:txBody>
          <a:bodyPr/>
          <a:lstStyle/>
          <a:p>
            <a:r>
              <a:rPr lang="en-US" dirty="0"/>
              <a:t> </a:t>
            </a:r>
            <a:r>
              <a:rPr lang="en-US" dirty="0" smtClean="0"/>
              <a:t>is</a:t>
            </a:r>
            <a:r>
              <a:rPr lang="cs-CZ" dirty="0" smtClean="0"/>
              <a:t> </a:t>
            </a:r>
            <a:r>
              <a:rPr lang="en-US" dirty="0" smtClean="0"/>
              <a:t>an</a:t>
            </a:r>
            <a:r>
              <a:rPr lang="en-US" dirty="0"/>
              <a:t> ancient </a:t>
            </a:r>
            <a:r>
              <a:rPr lang="en-US" dirty="0" smtClean="0"/>
              <a:t>Norman</a:t>
            </a:r>
            <a:r>
              <a:rPr lang="cs-CZ" dirty="0"/>
              <a:t> </a:t>
            </a:r>
            <a:r>
              <a:rPr lang="en-US" dirty="0" smtClean="0"/>
              <a:t>stone</a:t>
            </a:r>
            <a:r>
              <a:rPr lang="en-US" dirty="0"/>
              <a:t> </a:t>
            </a:r>
            <a:r>
              <a:rPr lang="en-US" dirty="0" smtClean="0"/>
              <a:t>fortress</a:t>
            </a:r>
            <a:endParaRPr lang="cs-CZ" dirty="0" smtClean="0"/>
          </a:p>
          <a:p>
            <a:pPr>
              <a:buNone/>
            </a:pPr>
            <a:r>
              <a:rPr lang="cs-CZ" dirty="0"/>
              <a:t> </a:t>
            </a:r>
            <a:r>
              <a:rPr lang="cs-CZ" dirty="0" smtClean="0"/>
              <a:t>  </a:t>
            </a:r>
            <a:r>
              <a:rPr lang="en-US" dirty="0"/>
              <a:t> in London</a:t>
            </a:r>
            <a:r>
              <a:rPr lang="en-US" dirty="0" smtClean="0"/>
              <a:t>, </a:t>
            </a:r>
            <a:r>
              <a:rPr lang="en-US" dirty="0"/>
              <a:t>England. It stands on the bank of the River Thames, in the oldest part of </a:t>
            </a:r>
            <a:r>
              <a:rPr lang="en-US" dirty="0" smtClean="0"/>
              <a:t>the</a:t>
            </a:r>
            <a:r>
              <a:rPr lang="cs-CZ" dirty="0" smtClean="0"/>
              <a:t> </a:t>
            </a:r>
            <a:r>
              <a:rPr lang="en-US" dirty="0" smtClean="0"/>
              <a:t>city</a:t>
            </a:r>
            <a:r>
              <a:rPr lang="en-US" dirty="0"/>
              <a:t>.</a:t>
            </a:r>
          </a:p>
          <a:p>
            <a:r>
              <a:rPr lang="en-US" dirty="0"/>
              <a:t>It </a:t>
            </a:r>
            <a:r>
              <a:rPr lang="cs-CZ" dirty="0" err="1" smtClean="0"/>
              <a:t>is</a:t>
            </a:r>
            <a:r>
              <a:rPr lang="cs-CZ" dirty="0" smtClean="0"/>
              <a:t> in UNESCO.</a:t>
            </a:r>
            <a:endParaRPr lang="en-US" dirty="0"/>
          </a:p>
          <a:p>
            <a:endParaRPr lang="cs-CZ" dirty="0"/>
          </a:p>
        </p:txBody>
      </p:sp>
      <p:pic>
        <p:nvPicPr>
          <p:cNvPr id="11266" name="Picture 2" descr="http://upload.wikimedia.org/wikipedia/commons/e/eb/Tower_of_London,_Traitors_Gate.jpg"/>
          <p:cNvPicPr>
            <a:picLocks noChangeAspect="1" noChangeArrowheads="1"/>
          </p:cNvPicPr>
          <p:nvPr/>
        </p:nvPicPr>
        <p:blipFill>
          <a:blip r:embed="rId2" cstate="print"/>
          <a:srcRect/>
          <a:stretch>
            <a:fillRect/>
          </a:stretch>
        </p:blipFill>
        <p:spPr bwMode="auto">
          <a:xfrm>
            <a:off x="683569" y="-188926"/>
            <a:ext cx="7704856" cy="7046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History</a:t>
            </a:r>
            <a:r>
              <a:rPr lang="cs-CZ" dirty="0" smtClean="0"/>
              <a:t> </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The fortress was built by William the Conqueror, King William I, starting in 1078. The moat was built by Richard I, using water diverted from the River Thames.</a:t>
            </a:r>
          </a:p>
          <a:p>
            <a:r>
              <a:rPr lang="en-US" dirty="0"/>
              <a:t>The Tower had many uses. Its main function was to protect Norman rule in the years after the </a:t>
            </a:r>
            <a:r>
              <a:rPr lang="en-US" dirty="0" smtClean="0"/>
              <a:t>conquest</a:t>
            </a:r>
            <a:r>
              <a:rPr lang="cs-CZ" dirty="0" smtClean="0"/>
              <a:t> (</a:t>
            </a:r>
            <a:r>
              <a:rPr lang="cs-CZ" dirty="0" err="1" smtClean="0"/>
              <a:t>capture</a:t>
            </a:r>
            <a:r>
              <a:rPr lang="cs-CZ" dirty="0" smtClean="0"/>
              <a:t>)</a:t>
            </a:r>
            <a:r>
              <a:rPr lang="en-US" dirty="0" smtClean="0"/>
              <a:t>. </a:t>
            </a:r>
            <a:r>
              <a:rPr lang="en-US" dirty="0"/>
              <a:t>It was a prison, and a place of execution. Today, the Crown Jewels are kept there. This is the collection of jewels owned by the British state, and sometimes worn by the monarch. There is also a museum of </a:t>
            </a:r>
            <a:r>
              <a:rPr lang="en-US" dirty="0" err="1"/>
              <a:t>armour</a:t>
            </a:r>
            <a:r>
              <a:rPr lang="en-US" dirty="0"/>
              <a:t>.</a:t>
            </a:r>
          </a:p>
          <a:p>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Legend</a:t>
            </a:r>
            <a:endParaRPr lang="cs-CZ" dirty="0"/>
          </a:p>
        </p:txBody>
      </p:sp>
      <p:sp>
        <p:nvSpPr>
          <p:cNvPr id="3" name="Zástupný symbol pro obsah 2"/>
          <p:cNvSpPr>
            <a:spLocks noGrp="1"/>
          </p:cNvSpPr>
          <p:nvPr>
            <p:ph idx="1"/>
          </p:nvPr>
        </p:nvSpPr>
        <p:spPr/>
        <p:txBody>
          <a:bodyPr/>
          <a:lstStyle/>
          <a:p>
            <a:endParaRPr lang="cs-CZ"/>
          </a:p>
        </p:txBody>
      </p:sp>
      <p:pic>
        <p:nvPicPr>
          <p:cNvPr id="20482" name="Picture 2" descr="http://upload.wikimedia.org/wikipedia/commons/1/17/Display_Inside_the_Tower_of_London_(26488179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2" descr="http://1000things-london.com/wp-content/uploads/2012/03/Crown-jewels.jpg"/>
          <p:cNvPicPr>
            <a:picLocks noChangeAspect="1" noChangeArrowheads="1"/>
          </p:cNvPicPr>
          <p:nvPr/>
        </p:nvPicPr>
        <p:blipFill>
          <a:blip r:embed="rId3" cstate="print"/>
          <a:srcRect/>
          <a:stretch>
            <a:fillRect/>
          </a:stretch>
        </p:blipFill>
        <p:spPr bwMode="auto">
          <a:xfrm>
            <a:off x="2987824" y="1052736"/>
            <a:ext cx="5112568" cy="30061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guards</a:t>
            </a:r>
            <a:endParaRPr lang="cs-CZ" dirty="0"/>
          </a:p>
        </p:txBody>
      </p:sp>
      <p:sp>
        <p:nvSpPr>
          <p:cNvPr id="3" name="Zástupný symbol pro obsah 2"/>
          <p:cNvSpPr>
            <a:spLocks noGrp="1"/>
          </p:cNvSpPr>
          <p:nvPr>
            <p:ph idx="1"/>
          </p:nvPr>
        </p:nvSpPr>
        <p:spPr/>
        <p:txBody>
          <a:bodyPr/>
          <a:lstStyle/>
          <a:p>
            <a:r>
              <a:rPr lang="en-US" b="1" dirty="0" smtClean="0"/>
              <a:t>Beefeaters, are ceremonial guardians of the Tower of London. In principle they are responsible for looking after any prisoners in the Tower and safeguarding the British crown jewels, but in practice they carry the </a:t>
            </a:r>
            <a:r>
              <a:rPr lang="en-US" b="1" dirty="0" err="1" smtClean="0"/>
              <a:t>turists</a:t>
            </a:r>
            <a:r>
              <a:rPr lang="en-US" b="1" dirty="0" smtClean="0"/>
              <a:t>. </a:t>
            </a:r>
            <a:endParaRPr lang="en-US" b="1" dirty="0"/>
          </a:p>
        </p:txBody>
      </p:sp>
      <p:pic>
        <p:nvPicPr>
          <p:cNvPr id="5" name="Picture 2" descr="http://cdn.c.photoshelter.com/img-get/I0000yxCFuZTNWDc/s/850/850/E-99-88-12-cs.jpg"/>
          <p:cNvPicPr>
            <a:picLocks noChangeAspect="1" noChangeArrowheads="1"/>
          </p:cNvPicPr>
          <p:nvPr/>
        </p:nvPicPr>
        <p:blipFill>
          <a:blip r:embed="rId2" cstate="print"/>
          <a:srcRect/>
          <a:stretch>
            <a:fillRect/>
          </a:stretch>
        </p:blipFill>
        <p:spPr bwMode="auto">
          <a:xfrm>
            <a:off x="1047750" y="1124744"/>
            <a:ext cx="8096250" cy="5400675"/>
          </a:xfrm>
          <a:prstGeom prst="rect">
            <a:avLst/>
          </a:prstGeom>
          <a:noFill/>
        </p:spPr>
      </p:pic>
      <p:pic>
        <p:nvPicPr>
          <p:cNvPr id="21508" name="Picture 4" descr="http://www.creativeroots.org/wp-content/uploads/2009/04/beefeater.jpg"/>
          <p:cNvPicPr>
            <a:picLocks noChangeAspect="1" noChangeArrowheads="1"/>
          </p:cNvPicPr>
          <p:nvPr/>
        </p:nvPicPr>
        <p:blipFill>
          <a:blip r:embed="rId3" cstate="print"/>
          <a:srcRect/>
          <a:stretch>
            <a:fillRect/>
          </a:stretch>
        </p:blipFill>
        <p:spPr bwMode="auto">
          <a:xfrm>
            <a:off x="0" y="404664"/>
            <a:ext cx="3962400" cy="609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wipe(down)">
                                      <p:cBhvr>
                                        <p:cTn id="1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attention</a:t>
            </a:r>
            <a:endParaRPr lang="cs-CZ" dirty="0"/>
          </a:p>
        </p:txBody>
      </p:sp>
      <p:sp>
        <p:nvSpPr>
          <p:cNvPr id="3" name="Zástupný symbol pro obsah 2"/>
          <p:cNvSpPr>
            <a:spLocks noGrp="1"/>
          </p:cNvSpPr>
          <p:nvPr>
            <p:ph idx="1"/>
          </p:nvPr>
        </p:nvSpPr>
        <p:spPr/>
        <p:txBody>
          <a:bodyPr/>
          <a:lstStyle/>
          <a:p>
            <a:endParaRPr lang="cs-CZ" dirty="0"/>
          </a:p>
        </p:txBody>
      </p:sp>
      <p:pic>
        <p:nvPicPr>
          <p:cNvPr id="19458" name="Picture 2" descr="File:Panoramic view from Tower of London cropped.jpg"/>
          <p:cNvPicPr>
            <a:picLocks noChangeAspect="1" noChangeArrowheads="1"/>
          </p:cNvPicPr>
          <p:nvPr/>
        </p:nvPicPr>
        <p:blipFill>
          <a:blip r:embed="rId2" cstate="print"/>
          <a:srcRect/>
          <a:stretch>
            <a:fillRect/>
          </a:stretch>
        </p:blipFill>
        <p:spPr bwMode="auto">
          <a:xfrm>
            <a:off x="0" y="3933056"/>
            <a:ext cx="9060159" cy="271804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112</Words>
  <Application>Microsoft Office PowerPoint</Application>
  <PresentationFormat>Předvádění na obrazovce (4:3)</PresentationFormat>
  <Paragraphs>20</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Motiv sady Office</vt:lpstr>
      <vt:lpstr>Tower bridge and the Tower</vt:lpstr>
      <vt:lpstr>The Tower bridge</vt:lpstr>
      <vt:lpstr>History</vt:lpstr>
      <vt:lpstr>Design</vt:lpstr>
      <vt:lpstr>The Tower of London</vt:lpstr>
      <vt:lpstr>History </vt:lpstr>
      <vt:lpstr>Legend</vt:lpstr>
      <vt:lpstr>The guards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Veronika</dc:creator>
  <cp:lastModifiedBy>Václav Černý</cp:lastModifiedBy>
  <cp:revision>15</cp:revision>
  <dcterms:created xsi:type="dcterms:W3CDTF">2014-02-10T14:24:44Z</dcterms:created>
  <dcterms:modified xsi:type="dcterms:W3CDTF">2014-02-12T20:13:35Z</dcterms:modified>
</cp:coreProperties>
</file>