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E337CE7C-0EF1-46B1-B5A4-9331FF5AA173}" type="datetimeFigureOut">
              <a:rPr lang="cs-CZ" smtClean="0"/>
              <a:pPr/>
              <a:t>24.2.2014</a:t>
            </a:fld>
            <a:endParaRPr lang="cs-CZ"/>
          </a:p>
        </p:txBody>
      </p:sp>
      <p:sp>
        <p:nvSpPr>
          <p:cNvPr id="16" name="Zástupný symbol pro číslo snímku 15"/>
          <p:cNvSpPr>
            <a:spLocks noGrp="1"/>
          </p:cNvSpPr>
          <p:nvPr>
            <p:ph type="sldNum" sz="quarter" idx="11"/>
          </p:nvPr>
        </p:nvSpPr>
        <p:spPr/>
        <p:txBody>
          <a:bodyPr/>
          <a:lstStyle/>
          <a:p>
            <a:fld id="{2172ADF7-4851-49EB-8890-0BF35FF0347C}"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337CE7C-0EF1-46B1-B5A4-9331FF5AA173}" type="datetimeFigureOut">
              <a:rPr lang="cs-CZ" smtClean="0"/>
              <a:pPr/>
              <a:t>24.2.2014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72ADF7-4851-49EB-8890-0BF35FF0347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337CE7C-0EF1-46B1-B5A4-9331FF5AA173}" type="datetimeFigureOut">
              <a:rPr lang="cs-CZ" smtClean="0"/>
              <a:pPr/>
              <a:t>24.2.2014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72ADF7-4851-49EB-8890-0BF35FF0347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E337CE7C-0EF1-46B1-B5A4-9331FF5AA173}" type="datetimeFigureOut">
              <a:rPr lang="cs-CZ" smtClean="0"/>
              <a:pPr/>
              <a:t>24.2.2014</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2172ADF7-4851-49EB-8890-0BF35FF0347C}"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E337CE7C-0EF1-46B1-B5A4-9331FF5AA173}" type="datetimeFigureOut">
              <a:rPr lang="cs-CZ" smtClean="0"/>
              <a:pPr/>
              <a:t>24.2.2014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72ADF7-4851-49EB-8890-0BF35FF0347C}"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E337CE7C-0EF1-46B1-B5A4-9331FF5AA173}" type="datetimeFigureOut">
              <a:rPr lang="cs-CZ" smtClean="0"/>
              <a:pPr/>
              <a:t>24.2.2014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172ADF7-4851-49EB-8890-0BF35FF0347C}"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2172ADF7-4851-49EB-8890-0BF35FF0347C}"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E337CE7C-0EF1-46B1-B5A4-9331FF5AA173}" type="datetimeFigureOut">
              <a:rPr lang="cs-CZ" smtClean="0"/>
              <a:pPr/>
              <a:t>24.2.2014</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E337CE7C-0EF1-46B1-B5A4-9331FF5AA173}" type="datetimeFigureOut">
              <a:rPr lang="cs-CZ" smtClean="0"/>
              <a:pPr/>
              <a:t>24.2.2014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172ADF7-4851-49EB-8890-0BF35FF0347C}"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37CE7C-0EF1-46B1-B5A4-9331FF5AA173}" type="datetimeFigureOut">
              <a:rPr lang="cs-CZ" smtClean="0"/>
              <a:pPr/>
              <a:t>24.2.2014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172ADF7-4851-49EB-8890-0BF35FF0347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E337CE7C-0EF1-46B1-B5A4-9331FF5AA173}" type="datetimeFigureOut">
              <a:rPr lang="cs-CZ" smtClean="0"/>
              <a:pPr/>
              <a:t>24.2.2014</a:t>
            </a:fld>
            <a:endParaRPr lang="cs-CZ"/>
          </a:p>
        </p:txBody>
      </p:sp>
      <p:sp>
        <p:nvSpPr>
          <p:cNvPr id="9" name="Zástupný symbol pro číslo snímku 8"/>
          <p:cNvSpPr>
            <a:spLocks noGrp="1"/>
          </p:cNvSpPr>
          <p:nvPr>
            <p:ph type="sldNum" sz="quarter" idx="15"/>
          </p:nvPr>
        </p:nvSpPr>
        <p:spPr/>
        <p:txBody>
          <a:bodyPr/>
          <a:lstStyle/>
          <a:p>
            <a:fld id="{2172ADF7-4851-49EB-8890-0BF35FF0347C}"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E337CE7C-0EF1-46B1-B5A4-9331FF5AA173}" type="datetimeFigureOut">
              <a:rPr lang="cs-CZ" smtClean="0"/>
              <a:pPr/>
              <a:t>24.2.2014</a:t>
            </a:fld>
            <a:endParaRPr lang="cs-CZ"/>
          </a:p>
        </p:txBody>
      </p:sp>
      <p:sp>
        <p:nvSpPr>
          <p:cNvPr id="9" name="Zástupný symbol pro číslo snímku 8"/>
          <p:cNvSpPr>
            <a:spLocks noGrp="1"/>
          </p:cNvSpPr>
          <p:nvPr>
            <p:ph type="sldNum" sz="quarter" idx="11"/>
          </p:nvPr>
        </p:nvSpPr>
        <p:spPr/>
        <p:txBody>
          <a:bodyPr/>
          <a:lstStyle/>
          <a:p>
            <a:fld id="{2172ADF7-4851-49EB-8890-0BF35FF0347C}"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337CE7C-0EF1-46B1-B5A4-9331FF5AA173}" type="datetimeFigureOut">
              <a:rPr lang="cs-CZ" smtClean="0"/>
              <a:pPr/>
              <a:t>24.2.2014</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172ADF7-4851-49EB-8890-0BF35FF0347C}"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980728"/>
            <a:ext cx="9144000" cy="1470025"/>
          </a:xfrm>
        </p:spPr>
        <p:txBody>
          <a:bodyPr>
            <a:normAutofit fontScale="90000"/>
          </a:bodyPr>
          <a:lstStyle/>
          <a:p>
            <a:r>
              <a:rPr lang="en-GB" sz="4400" b="1" dirty="0" smtClean="0">
                <a:solidFill>
                  <a:schemeClr val="bg1">
                    <a:lumMod val="95000"/>
                    <a:lumOff val="5000"/>
                  </a:schemeClr>
                </a:solidFill>
              </a:rPr>
              <a:t>LONDON</a:t>
            </a:r>
            <a:r>
              <a:rPr lang="cs-CZ" sz="4400" b="1" dirty="0" smtClean="0">
                <a:solidFill>
                  <a:schemeClr val="bg1">
                    <a:lumMod val="95000"/>
                    <a:lumOff val="5000"/>
                  </a:schemeClr>
                </a:solidFill>
              </a:rPr>
              <a:t> </a:t>
            </a:r>
            <a:r>
              <a:rPr lang="en-GB" sz="4400" b="1" dirty="0" smtClean="0">
                <a:solidFill>
                  <a:schemeClr val="bg1">
                    <a:lumMod val="95000"/>
                    <a:lumOff val="5000"/>
                  </a:schemeClr>
                </a:solidFill>
              </a:rPr>
              <a:t> </a:t>
            </a:r>
            <a:r>
              <a:rPr lang="en-GB" sz="4400" b="1" dirty="0" smtClean="0">
                <a:solidFill>
                  <a:schemeClr val="bg1">
                    <a:lumMod val="95000"/>
                    <a:lumOff val="5000"/>
                  </a:schemeClr>
                </a:solidFill>
              </a:rPr>
              <a:t>EYE </a:t>
            </a:r>
            <a:r>
              <a:rPr lang="cs-CZ" sz="4400" b="1" dirty="0" smtClean="0">
                <a:solidFill>
                  <a:schemeClr val="bg1">
                    <a:lumMod val="95000"/>
                    <a:lumOff val="5000"/>
                  </a:schemeClr>
                </a:solidFill>
              </a:rPr>
              <a:t/>
            </a:r>
            <a:br>
              <a:rPr lang="cs-CZ" sz="4400" b="1" dirty="0" smtClean="0">
                <a:solidFill>
                  <a:schemeClr val="bg1">
                    <a:lumMod val="95000"/>
                    <a:lumOff val="5000"/>
                  </a:schemeClr>
                </a:solidFill>
              </a:rPr>
            </a:br>
            <a:r>
              <a:rPr lang="en-GB" sz="4400" b="1" dirty="0" smtClean="0">
                <a:solidFill>
                  <a:schemeClr val="bg1">
                    <a:lumMod val="95000"/>
                    <a:lumOff val="5000"/>
                  </a:schemeClr>
                </a:solidFill>
              </a:rPr>
              <a:t>and </a:t>
            </a:r>
            <a:r>
              <a:rPr lang="cs-CZ" sz="4400" b="1" dirty="0" smtClean="0">
                <a:solidFill>
                  <a:schemeClr val="bg1">
                    <a:lumMod val="95000"/>
                    <a:lumOff val="5000"/>
                  </a:schemeClr>
                </a:solidFill>
              </a:rPr>
              <a:t/>
            </a:r>
            <a:br>
              <a:rPr lang="cs-CZ" sz="4400" b="1" dirty="0" smtClean="0">
                <a:solidFill>
                  <a:schemeClr val="bg1">
                    <a:lumMod val="95000"/>
                    <a:lumOff val="5000"/>
                  </a:schemeClr>
                </a:solidFill>
              </a:rPr>
            </a:br>
            <a:r>
              <a:rPr lang="en-GB" sz="4400" b="1" dirty="0" smtClean="0">
                <a:solidFill>
                  <a:schemeClr val="bg1">
                    <a:lumMod val="95000"/>
                    <a:lumOff val="5000"/>
                  </a:schemeClr>
                </a:solidFill>
              </a:rPr>
              <a:t>TRAFALGAR</a:t>
            </a:r>
            <a:r>
              <a:rPr lang="cs-CZ" sz="4400" b="1" dirty="0" smtClean="0">
                <a:solidFill>
                  <a:schemeClr val="bg1">
                    <a:lumMod val="95000"/>
                    <a:lumOff val="5000"/>
                  </a:schemeClr>
                </a:solidFill>
              </a:rPr>
              <a:t> </a:t>
            </a:r>
            <a:r>
              <a:rPr lang="en-GB" sz="4400" b="1" dirty="0" smtClean="0">
                <a:solidFill>
                  <a:schemeClr val="bg1">
                    <a:lumMod val="95000"/>
                    <a:lumOff val="5000"/>
                  </a:schemeClr>
                </a:solidFill>
              </a:rPr>
              <a:t> </a:t>
            </a:r>
            <a:r>
              <a:rPr lang="en-GB" sz="4400" b="1" dirty="0" smtClean="0">
                <a:solidFill>
                  <a:schemeClr val="bg1">
                    <a:lumMod val="95000"/>
                    <a:lumOff val="5000"/>
                  </a:schemeClr>
                </a:solidFill>
              </a:rPr>
              <a:t>SQUARE</a:t>
            </a:r>
            <a:endParaRPr lang="en-GB" sz="4400" b="1" dirty="0">
              <a:solidFill>
                <a:schemeClr val="bg1">
                  <a:lumMod val="95000"/>
                  <a:lumOff val="5000"/>
                </a:schemeClr>
              </a:solidFill>
            </a:endParaRPr>
          </a:p>
        </p:txBody>
      </p:sp>
      <p:pic>
        <p:nvPicPr>
          <p:cNvPr id="16386" name="Picture 2" descr="File:Trafalgar Square, London 2 - Jun 2009.jpg"/>
          <p:cNvPicPr>
            <a:picLocks noChangeAspect="1" noChangeArrowheads="1"/>
          </p:cNvPicPr>
          <p:nvPr/>
        </p:nvPicPr>
        <p:blipFill>
          <a:blip r:embed="rId2" cstate="print"/>
          <a:srcRect/>
          <a:stretch>
            <a:fillRect/>
          </a:stretch>
        </p:blipFill>
        <p:spPr bwMode="auto">
          <a:xfrm>
            <a:off x="4645506" y="3429000"/>
            <a:ext cx="4246974" cy="2808312"/>
          </a:xfrm>
          <a:prstGeom prst="rect">
            <a:avLst/>
          </a:prstGeom>
          <a:noFill/>
        </p:spPr>
      </p:pic>
      <p:pic>
        <p:nvPicPr>
          <p:cNvPr id="16388" name="Picture 4" descr="File:London-Eye-2009.JPG"/>
          <p:cNvPicPr>
            <a:picLocks noChangeAspect="1" noChangeArrowheads="1"/>
          </p:cNvPicPr>
          <p:nvPr/>
        </p:nvPicPr>
        <p:blipFill>
          <a:blip r:embed="rId3" cstate="print"/>
          <a:srcRect/>
          <a:stretch>
            <a:fillRect/>
          </a:stretch>
        </p:blipFill>
        <p:spPr bwMode="auto">
          <a:xfrm>
            <a:off x="323528" y="3429000"/>
            <a:ext cx="4286371" cy="28083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524000"/>
            <a:ext cx="8229600" cy="1905000"/>
          </a:xfrm>
        </p:spPr>
        <p:txBody>
          <a:bodyPr numCol="1">
            <a:normAutofit fontScale="77500" lnSpcReduction="20000"/>
          </a:bodyPr>
          <a:lstStyle/>
          <a:p>
            <a:r>
              <a:rPr lang="en-US" sz="2400" dirty="0" smtClean="0">
                <a:latin typeface="Calibri" pitchFamily="34" charset="0"/>
                <a:cs typeface="Courier New" pitchFamily="49" charset="0"/>
              </a:rPr>
              <a:t>The London Eye is a </a:t>
            </a:r>
            <a:r>
              <a:rPr lang="en-US" sz="2400" dirty="0" smtClean="0">
                <a:latin typeface="Calibri" pitchFamily="34" charset="0"/>
                <a:cs typeface="Courier New" pitchFamily="49" charset="0"/>
              </a:rPr>
              <a:t>giant</a:t>
            </a:r>
            <a:r>
              <a:rPr lang="cs-CZ" sz="2400" dirty="0" smtClean="0">
                <a:latin typeface="Calibri" pitchFamily="34" charset="0"/>
                <a:cs typeface="Courier New" pitchFamily="49" charset="0"/>
              </a:rPr>
              <a:t> </a:t>
            </a:r>
            <a:r>
              <a:rPr lang="en-US" sz="2400" dirty="0" smtClean="0">
                <a:latin typeface="Calibri" pitchFamily="34" charset="0"/>
                <a:cs typeface="Courier New" pitchFamily="49" charset="0"/>
              </a:rPr>
              <a:t>wheel </a:t>
            </a:r>
            <a:r>
              <a:rPr lang="en-US" sz="2400" dirty="0" smtClean="0">
                <a:latin typeface="Calibri" pitchFamily="34" charset="0"/>
                <a:cs typeface="Courier New" pitchFamily="49" charset="0"/>
              </a:rPr>
              <a:t>on the South Bank of the River Thames in London</a:t>
            </a:r>
            <a:r>
              <a:rPr lang="en-US" sz="2400" dirty="0" smtClean="0">
                <a:latin typeface="Calibri" pitchFamily="34" charset="0"/>
                <a:cs typeface="Courier New" pitchFamily="49" charset="0"/>
              </a:rPr>
              <a:t>.</a:t>
            </a:r>
            <a:r>
              <a:rPr lang="en-US" sz="2400" dirty="0" smtClean="0">
                <a:latin typeface="Calibri" pitchFamily="34" charset="0"/>
              </a:rPr>
              <a:t> </a:t>
            </a:r>
            <a:endParaRPr lang="cs-CZ" sz="2400" dirty="0" smtClean="0">
              <a:latin typeface="Calibri" pitchFamily="34" charset="0"/>
            </a:endParaRPr>
          </a:p>
          <a:p>
            <a:r>
              <a:rPr lang="en-US" sz="2400" dirty="0" smtClean="0">
                <a:latin typeface="Calibri" pitchFamily="34" charset="0"/>
              </a:rPr>
              <a:t>The </a:t>
            </a:r>
            <a:r>
              <a:rPr lang="en-US" sz="2400" dirty="0" smtClean="0">
                <a:latin typeface="Calibri" pitchFamily="34" charset="0"/>
              </a:rPr>
              <a:t>London Eye was formally opened by then </a:t>
            </a:r>
            <a:r>
              <a:rPr lang="cs-CZ" sz="2400" dirty="0" smtClean="0">
                <a:latin typeface="Calibri" pitchFamily="34" charset="0"/>
              </a:rPr>
              <a:t>Prime </a:t>
            </a:r>
            <a:r>
              <a:rPr lang="cs-CZ" sz="2400" dirty="0" err="1" smtClean="0">
                <a:latin typeface="Calibri" pitchFamily="34" charset="0"/>
              </a:rPr>
              <a:t>Minister</a:t>
            </a:r>
            <a:r>
              <a:rPr lang="en-US" sz="2400" dirty="0" smtClean="0">
                <a:latin typeface="Calibri" pitchFamily="34" charset="0"/>
              </a:rPr>
              <a:t> </a:t>
            </a:r>
            <a:r>
              <a:rPr lang="cs-CZ" sz="2400" dirty="0" smtClean="0">
                <a:latin typeface="Calibri" pitchFamily="34" charset="0"/>
              </a:rPr>
              <a:t>Tony Blair</a:t>
            </a:r>
            <a:r>
              <a:rPr lang="en-US" sz="2400" dirty="0" smtClean="0">
                <a:latin typeface="Calibri" pitchFamily="34" charset="0"/>
              </a:rPr>
              <a:t> on 31 December 1999, </a:t>
            </a:r>
            <a:r>
              <a:rPr lang="cs-CZ" sz="2400" dirty="0" err="1" smtClean="0">
                <a:latin typeface="Calibri" pitchFamily="34" charset="0"/>
              </a:rPr>
              <a:t>but</a:t>
            </a:r>
            <a:r>
              <a:rPr lang="en-US" sz="2400" dirty="0" smtClean="0">
                <a:latin typeface="Calibri" pitchFamily="34" charset="0"/>
              </a:rPr>
              <a:t> </a:t>
            </a:r>
            <a:r>
              <a:rPr lang="en-US" sz="2400" dirty="0" smtClean="0">
                <a:latin typeface="Calibri" pitchFamily="34" charset="0"/>
              </a:rPr>
              <a:t>it was not opened to the public until 9 March 2000 because of technical </a:t>
            </a:r>
            <a:r>
              <a:rPr lang="en-US" sz="2400" dirty="0" smtClean="0">
                <a:latin typeface="Calibri" pitchFamily="34" charset="0"/>
              </a:rPr>
              <a:t>problems</a:t>
            </a:r>
            <a:r>
              <a:rPr lang="cs-CZ" sz="2400" dirty="0" smtClean="0">
                <a:latin typeface="Calibri" pitchFamily="34" charset="0"/>
              </a:rPr>
              <a:t>.</a:t>
            </a:r>
            <a:endParaRPr lang="en-US" sz="2400" dirty="0" smtClean="0">
              <a:latin typeface="Calibri" pitchFamily="34" charset="0"/>
            </a:endParaRPr>
          </a:p>
          <a:p>
            <a:r>
              <a:rPr lang="en-US" sz="2400" dirty="0" smtClean="0">
                <a:latin typeface="Calibri" pitchFamily="34" charset="0"/>
              </a:rPr>
              <a:t>On 5 June 2008 it was announced that 30 million people </a:t>
            </a:r>
            <a:r>
              <a:rPr lang="cs-CZ" sz="2400" dirty="0" err="1" smtClean="0">
                <a:latin typeface="Calibri" pitchFamily="34" charset="0"/>
              </a:rPr>
              <a:t>visited</a:t>
            </a:r>
            <a:r>
              <a:rPr lang="cs-CZ" sz="2400" dirty="0" smtClean="0">
                <a:latin typeface="Calibri" pitchFamily="34" charset="0"/>
              </a:rPr>
              <a:t> </a:t>
            </a:r>
            <a:r>
              <a:rPr lang="en-US" sz="2400" dirty="0" smtClean="0">
                <a:latin typeface="Calibri" pitchFamily="34" charset="0"/>
              </a:rPr>
              <a:t>the </a:t>
            </a:r>
            <a:r>
              <a:rPr lang="en-US" sz="2400" dirty="0" smtClean="0">
                <a:latin typeface="Calibri" pitchFamily="34" charset="0"/>
              </a:rPr>
              <a:t>London Eye since it opened</a:t>
            </a:r>
            <a:r>
              <a:rPr lang="en-US" sz="2400" dirty="0" smtClean="0">
                <a:latin typeface="Calibri" pitchFamily="34" charset="0"/>
              </a:rPr>
              <a:t>.</a:t>
            </a:r>
            <a:endParaRPr lang="en-US" sz="2400" dirty="0" smtClean="0">
              <a:latin typeface="Calibri" pitchFamily="34" charset="0"/>
            </a:endParaRPr>
          </a:p>
        </p:txBody>
      </p:sp>
      <p:sp>
        <p:nvSpPr>
          <p:cNvPr id="2" name="Nadpis 1"/>
          <p:cNvSpPr>
            <a:spLocks noGrp="1"/>
          </p:cNvSpPr>
          <p:nvPr>
            <p:ph type="title"/>
          </p:nvPr>
        </p:nvSpPr>
        <p:spPr/>
        <p:txBody>
          <a:bodyPr/>
          <a:lstStyle/>
          <a:p>
            <a:pPr algn="ctr"/>
            <a:r>
              <a:rPr lang="cs-CZ" b="1" dirty="0" smtClean="0"/>
              <a:t>London </a:t>
            </a:r>
            <a:r>
              <a:rPr lang="en-GB" b="1" dirty="0" smtClean="0"/>
              <a:t>Eye</a:t>
            </a:r>
            <a:endParaRPr lang="en-GB" b="1" dirty="0"/>
          </a:p>
        </p:txBody>
      </p:sp>
      <p:pic>
        <p:nvPicPr>
          <p:cNvPr id="15362" name="Picture 2" descr="http://galeria.londyn.webd.pl/albums/userpics/10001/London.eye.manycapsules.arp.750pix.jpg"/>
          <p:cNvPicPr>
            <a:picLocks noChangeAspect="1" noChangeArrowheads="1"/>
          </p:cNvPicPr>
          <p:nvPr/>
        </p:nvPicPr>
        <p:blipFill>
          <a:blip r:embed="rId2" cstate="print"/>
          <a:srcRect/>
          <a:stretch>
            <a:fillRect/>
          </a:stretch>
        </p:blipFill>
        <p:spPr bwMode="auto">
          <a:xfrm>
            <a:off x="4788024" y="3573016"/>
            <a:ext cx="3888432" cy="2624548"/>
          </a:xfrm>
          <a:prstGeom prst="rect">
            <a:avLst/>
          </a:prstGeom>
          <a:noFill/>
        </p:spPr>
      </p:pic>
      <p:pic>
        <p:nvPicPr>
          <p:cNvPr id="15364" name="Picture 4" descr="http://news.bbc.co.uk/media/images/47435000/jpg/_47435878_london-eye-install1.jpg"/>
          <p:cNvPicPr>
            <a:picLocks noChangeAspect="1" noChangeArrowheads="1"/>
          </p:cNvPicPr>
          <p:nvPr/>
        </p:nvPicPr>
        <p:blipFill>
          <a:blip r:embed="rId3" cstate="print"/>
          <a:srcRect/>
          <a:stretch>
            <a:fillRect/>
          </a:stretch>
        </p:blipFill>
        <p:spPr bwMode="auto">
          <a:xfrm>
            <a:off x="755576" y="3573016"/>
            <a:ext cx="3888432" cy="2642017"/>
          </a:xfrm>
          <a:prstGeom prst="rect">
            <a:avLst/>
          </a:prstGeom>
          <a:noFill/>
        </p:spPr>
      </p:pic>
      <p:sp>
        <p:nvSpPr>
          <p:cNvPr id="6" name="Obdélník 5"/>
          <p:cNvSpPr/>
          <p:nvPr/>
        </p:nvSpPr>
        <p:spPr>
          <a:xfrm>
            <a:off x="1259632" y="6237312"/>
            <a:ext cx="2430217" cy="369332"/>
          </a:xfrm>
          <a:prstGeom prst="rect">
            <a:avLst/>
          </a:prstGeom>
        </p:spPr>
        <p:txBody>
          <a:bodyPr wrap="none">
            <a:spAutoFit/>
          </a:bodyPr>
          <a:lstStyle/>
          <a:p>
            <a:r>
              <a:rPr lang="cs-CZ" dirty="0"/>
              <a:t>London </a:t>
            </a:r>
            <a:r>
              <a:rPr lang="cs-CZ" dirty="0" err="1"/>
              <a:t>Eye</a:t>
            </a:r>
            <a:r>
              <a:rPr lang="cs-CZ" dirty="0"/>
              <a:t> </a:t>
            </a:r>
            <a:r>
              <a:rPr lang="cs-CZ" dirty="0" err="1"/>
              <a:t>being</a:t>
            </a:r>
            <a:r>
              <a:rPr lang="cs-CZ" dirty="0"/>
              <a:t> </a:t>
            </a:r>
            <a:r>
              <a:rPr lang="en-GB" dirty="0" smtClean="0"/>
              <a:t>installed</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99592" y="476672"/>
            <a:ext cx="6912768" cy="1584176"/>
          </a:xfrm>
        </p:spPr>
        <p:txBody>
          <a:bodyPr>
            <a:normAutofit/>
          </a:bodyPr>
          <a:lstStyle/>
          <a:p>
            <a:r>
              <a:rPr lang="en-US" sz="2200" noProof="1" smtClean="0">
                <a:latin typeface="Calibri" pitchFamily="34" charset="0"/>
                <a:cs typeface="Courier New" pitchFamily="49" charset="0"/>
              </a:rPr>
              <a:t>The entire structure is 135 metres tall and the wheel has a diameter of 120 metres. It </a:t>
            </a:r>
            <a:r>
              <a:rPr lang="en-US" sz="2200" noProof="1" smtClean="0">
                <a:latin typeface="Calibri" pitchFamily="34" charset="0"/>
                <a:cs typeface="Courier New" pitchFamily="49" charset="0"/>
              </a:rPr>
              <a:t>is</a:t>
            </a:r>
            <a:r>
              <a:rPr lang="cs-CZ" sz="2200" noProof="1" smtClean="0">
                <a:latin typeface="Calibri" pitchFamily="34" charset="0"/>
                <a:cs typeface="Courier New" pitchFamily="49" charset="0"/>
              </a:rPr>
              <a:t> </a:t>
            </a:r>
            <a:r>
              <a:rPr lang="en-US" sz="2200" noProof="1" smtClean="0">
                <a:latin typeface="Calibri" pitchFamily="34" charset="0"/>
                <a:cs typeface="Courier New" pitchFamily="49" charset="0"/>
              </a:rPr>
              <a:t>Europe's tallest</a:t>
            </a:r>
            <a:r>
              <a:rPr lang="cs-CZ" sz="2200" noProof="1" smtClean="0">
                <a:latin typeface="Calibri" pitchFamily="34" charset="0"/>
                <a:cs typeface="Courier New" pitchFamily="49" charset="0"/>
              </a:rPr>
              <a:t> </a:t>
            </a:r>
            <a:r>
              <a:rPr lang="en-US" sz="2200" noProof="1" smtClean="0">
                <a:latin typeface="Calibri" pitchFamily="34" charset="0"/>
                <a:cs typeface="Courier New" pitchFamily="49" charset="0"/>
              </a:rPr>
              <a:t>wheel </a:t>
            </a:r>
            <a:r>
              <a:rPr lang="en-US" sz="2200" noProof="1" smtClean="0">
                <a:latin typeface="Calibri" pitchFamily="34" charset="0"/>
                <a:cs typeface="Courier New" pitchFamily="49" charset="0"/>
              </a:rPr>
              <a:t>and the most popular paid tourist attraction in the United Kingdom with over 3.5 million visitors annually.</a:t>
            </a:r>
            <a:endParaRPr lang="en-GB" sz="2200" noProof="1" smtClean="0">
              <a:latin typeface="Calibri" pitchFamily="34" charset="0"/>
              <a:cs typeface="Courier New" pitchFamily="49" charset="0"/>
            </a:endParaRPr>
          </a:p>
          <a:p>
            <a:endParaRPr lang="cs-CZ" dirty="0"/>
          </a:p>
        </p:txBody>
      </p:sp>
      <p:pic>
        <p:nvPicPr>
          <p:cNvPr id="14338" name="Picture 2" descr="http://upload.wikimedia.org/wikipedia/commons/5/5b/Royal_Wedding_London_Eye.jpg"/>
          <p:cNvPicPr>
            <a:picLocks noChangeAspect="1" noChangeArrowheads="1"/>
          </p:cNvPicPr>
          <p:nvPr/>
        </p:nvPicPr>
        <p:blipFill>
          <a:blip r:embed="rId2" cstate="print"/>
          <a:srcRect/>
          <a:stretch>
            <a:fillRect/>
          </a:stretch>
        </p:blipFill>
        <p:spPr bwMode="auto">
          <a:xfrm>
            <a:off x="1907704" y="2132856"/>
            <a:ext cx="5616624" cy="43204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400" y="1447800"/>
            <a:ext cx="7772400" cy="2197224"/>
          </a:xfrm>
        </p:spPr>
        <p:txBody>
          <a:bodyPr>
            <a:noAutofit/>
          </a:bodyPr>
          <a:lstStyle/>
          <a:p>
            <a:r>
              <a:rPr lang="en-US" sz="2000" dirty="0" smtClean="0">
                <a:latin typeface="Calibri" pitchFamily="34" charset="0"/>
              </a:rPr>
              <a:t>Trafalgar Square is a public space and tourist attraction in central London. It is situated in the borough of the City of Westminster. At its centre is Nelson's Column, which is guarded by four lion statues. The square is also used for political demonstrations and some activity, such as the celebration of New Year's Eve.</a:t>
            </a:r>
          </a:p>
          <a:p>
            <a:endParaRPr lang="en-GB" sz="2000" dirty="0">
              <a:latin typeface="Calibri" pitchFamily="34" charset="0"/>
            </a:endParaRPr>
          </a:p>
        </p:txBody>
      </p:sp>
      <p:sp>
        <p:nvSpPr>
          <p:cNvPr id="2" name="Nadpis 1"/>
          <p:cNvSpPr>
            <a:spLocks noGrp="1"/>
          </p:cNvSpPr>
          <p:nvPr>
            <p:ph type="title"/>
          </p:nvPr>
        </p:nvSpPr>
        <p:spPr/>
        <p:txBody>
          <a:bodyPr/>
          <a:lstStyle/>
          <a:p>
            <a:pPr algn="ctr"/>
            <a:r>
              <a:rPr lang="en-GB" b="1" dirty="0" smtClean="0"/>
              <a:t>Trafalgar</a:t>
            </a:r>
            <a:r>
              <a:rPr lang="cs-CZ" b="1" dirty="0" smtClean="0"/>
              <a:t> square</a:t>
            </a:r>
            <a:endParaRPr lang="cs-CZ" b="1" dirty="0"/>
          </a:p>
        </p:txBody>
      </p:sp>
      <p:pic>
        <p:nvPicPr>
          <p:cNvPr id="13314" name="Picture 2" descr="http://www.fosterandpartners.com/data/projects/1046/img0.jpg"/>
          <p:cNvPicPr>
            <a:picLocks noChangeAspect="1" noChangeArrowheads="1"/>
          </p:cNvPicPr>
          <p:nvPr/>
        </p:nvPicPr>
        <p:blipFill>
          <a:blip r:embed="rId2" cstate="print"/>
          <a:srcRect/>
          <a:stretch>
            <a:fillRect/>
          </a:stretch>
        </p:blipFill>
        <p:spPr bwMode="auto">
          <a:xfrm>
            <a:off x="1403648" y="3645025"/>
            <a:ext cx="6120680" cy="28803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274638"/>
            <a:ext cx="7772400" cy="2434282"/>
          </a:xfrm>
        </p:spPr>
        <p:txBody>
          <a:bodyPr>
            <a:normAutofit/>
          </a:bodyPr>
          <a:lstStyle/>
          <a:p>
            <a:r>
              <a:rPr lang="en-US" sz="2400" dirty="0" smtClean="0">
                <a:solidFill>
                  <a:schemeClr val="tx1"/>
                </a:solidFill>
                <a:latin typeface="Calibri" pitchFamily="34" charset="0"/>
              </a:rPr>
              <a:t>The name commemorates the Battle of Trafalgar, a British naval victory of the Napoleonic Wars over France which took place on 21 October </a:t>
            </a:r>
            <a:r>
              <a:rPr lang="en-US" sz="2400" dirty="0" smtClean="0">
                <a:solidFill>
                  <a:schemeClr val="tx1"/>
                </a:solidFill>
                <a:latin typeface="Calibri" pitchFamily="34" charset="0"/>
              </a:rPr>
              <a:t>1805. </a:t>
            </a:r>
            <a:r>
              <a:rPr lang="en-US" sz="2400" dirty="0" smtClean="0">
                <a:solidFill>
                  <a:schemeClr val="tx1"/>
                </a:solidFill>
                <a:latin typeface="Calibri" pitchFamily="34" charset="0"/>
              </a:rPr>
              <a:t>The original name was to have been "King William the Fourth's Square", but George </a:t>
            </a:r>
            <a:r>
              <a:rPr lang="en-US" sz="2400" dirty="0" err="1" smtClean="0">
                <a:solidFill>
                  <a:schemeClr val="tx1"/>
                </a:solidFill>
                <a:latin typeface="Calibri" pitchFamily="34" charset="0"/>
              </a:rPr>
              <a:t>Ledwell</a:t>
            </a:r>
            <a:r>
              <a:rPr lang="en-US" sz="2400" dirty="0" smtClean="0">
                <a:solidFill>
                  <a:schemeClr val="tx1"/>
                </a:solidFill>
                <a:latin typeface="Calibri" pitchFamily="34" charset="0"/>
              </a:rPr>
              <a:t> Taylor suggested the name "Trafalgar Square".</a:t>
            </a:r>
            <a:endParaRPr lang="cs-CZ" sz="2400" dirty="0">
              <a:solidFill>
                <a:schemeClr val="tx1"/>
              </a:solidFill>
              <a:latin typeface="Calibri" pitchFamily="34" charset="0"/>
            </a:endParaRPr>
          </a:p>
        </p:txBody>
      </p:sp>
      <p:pic>
        <p:nvPicPr>
          <p:cNvPr id="17412" name="Picture 4" descr="http://london-sights.net/wp-content/uploads/images/62/trafalgar-square-wallpaper.jpg"/>
          <p:cNvPicPr>
            <a:picLocks noChangeAspect="1" noChangeArrowheads="1"/>
          </p:cNvPicPr>
          <p:nvPr/>
        </p:nvPicPr>
        <p:blipFill>
          <a:blip r:embed="rId2" cstate="print"/>
          <a:srcRect/>
          <a:stretch>
            <a:fillRect/>
          </a:stretch>
        </p:blipFill>
        <p:spPr bwMode="auto">
          <a:xfrm>
            <a:off x="395536" y="2924944"/>
            <a:ext cx="8396133" cy="35283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620688"/>
            <a:ext cx="8229600" cy="2337048"/>
          </a:xfrm>
        </p:spPr>
        <p:txBody>
          <a:bodyPr>
            <a:normAutofit/>
          </a:bodyPr>
          <a:lstStyle/>
          <a:p>
            <a:r>
              <a:rPr lang="en-US" sz="2200" dirty="0" smtClean="0">
                <a:latin typeface="Calibri" pitchFamily="34" charset="0"/>
              </a:rPr>
              <a:t>The square consists of a large central area with roadways on three sides and a terrace to the north, in front of the </a:t>
            </a:r>
            <a:r>
              <a:rPr lang="cs-CZ" sz="2200" dirty="0" err="1" smtClean="0">
                <a:latin typeface="Calibri" pitchFamily="34" charset="0"/>
              </a:rPr>
              <a:t>National</a:t>
            </a:r>
            <a:r>
              <a:rPr lang="cs-CZ" sz="2200" dirty="0" smtClean="0">
                <a:latin typeface="Calibri" pitchFamily="34" charset="0"/>
              </a:rPr>
              <a:t> </a:t>
            </a:r>
            <a:r>
              <a:rPr lang="cs-CZ" sz="2200" dirty="0" err="1" smtClean="0">
                <a:latin typeface="Calibri" pitchFamily="34" charset="0"/>
              </a:rPr>
              <a:t>Gallery</a:t>
            </a:r>
            <a:r>
              <a:rPr lang="en-US" sz="2200" dirty="0" smtClean="0">
                <a:latin typeface="Calibri" pitchFamily="34" charset="0"/>
              </a:rPr>
              <a:t>. </a:t>
            </a:r>
            <a:r>
              <a:rPr lang="en-US" sz="2200" dirty="0" smtClean="0">
                <a:latin typeface="Calibri" pitchFamily="34" charset="0"/>
              </a:rPr>
              <a:t>The roads around the square form part of the </a:t>
            </a:r>
            <a:r>
              <a:rPr lang="cs-CZ" sz="2200" dirty="0" smtClean="0">
                <a:latin typeface="Calibri" pitchFamily="34" charset="0"/>
              </a:rPr>
              <a:t>A4 </a:t>
            </a:r>
            <a:r>
              <a:rPr lang="cs-CZ" sz="2200" dirty="0" err="1" smtClean="0">
                <a:latin typeface="Calibri" pitchFamily="34" charset="0"/>
              </a:rPr>
              <a:t>road</a:t>
            </a:r>
            <a:r>
              <a:rPr lang="en-US" sz="2200" dirty="0" smtClean="0">
                <a:latin typeface="Calibri" pitchFamily="34" charset="0"/>
              </a:rPr>
              <a:t>. </a:t>
            </a:r>
            <a:r>
              <a:rPr lang="en-US" sz="2200" dirty="0" smtClean="0">
                <a:latin typeface="Calibri" pitchFamily="34" charset="0"/>
              </a:rPr>
              <a:t>The square was formerly surrounded by a one-way traffic system, but works completed in 2003 reduced the width of the roads and closed the northern side to traffic.</a:t>
            </a:r>
            <a:endParaRPr lang="cs-CZ" sz="2200" dirty="0">
              <a:latin typeface="Calibri" pitchFamily="34" charset="0"/>
            </a:endParaRPr>
          </a:p>
        </p:txBody>
      </p:sp>
      <p:pic>
        <p:nvPicPr>
          <p:cNvPr id="1026" name="Picture 2" descr="File:Trafalgar Square by James Pollard.jpg"/>
          <p:cNvPicPr>
            <a:picLocks noChangeAspect="1" noChangeArrowheads="1"/>
          </p:cNvPicPr>
          <p:nvPr/>
        </p:nvPicPr>
        <p:blipFill>
          <a:blip r:embed="rId2" cstate="print"/>
          <a:srcRect/>
          <a:stretch>
            <a:fillRect/>
          </a:stretch>
        </p:blipFill>
        <p:spPr bwMode="auto">
          <a:xfrm>
            <a:off x="1979712" y="2852936"/>
            <a:ext cx="5171728" cy="357495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2636912"/>
            <a:ext cx="8229600" cy="111291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cs-CZ"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THIS THE END</a:t>
            </a:r>
            <a:endParaRPr lang="cs-CZ"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ovéPole 4"/>
          <p:cNvSpPr txBox="1"/>
          <p:nvPr/>
        </p:nvSpPr>
        <p:spPr>
          <a:xfrm>
            <a:off x="1907704" y="4437112"/>
            <a:ext cx="4896544"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THANS FOR LISTENING</a:t>
            </a:r>
            <a:endParaRPr lang="en-GB"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245</TotalTime>
  <Words>219</Words>
  <Application>Microsoft Office PowerPoint</Application>
  <PresentationFormat>Předvádění na obrazovce (4:3)</PresentationFormat>
  <Paragraphs>13</Paragraphs>
  <Slides>7</Slides>
  <Notes>0</Notes>
  <HiddenSlides>0</HiddenSlides>
  <MMClips>0</MMClips>
  <ScaleCrop>false</ScaleCrop>
  <HeadingPairs>
    <vt:vector size="4" baseType="variant">
      <vt:variant>
        <vt:lpstr>Motiv</vt:lpstr>
      </vt:variant>
      <vt:variant>
        <vt:i4>1</vt:i4>
      </vt:variant>
      <vt:variant>
        <vt:lpstr>Nadpisy snímků</vt:lpstr>
      </vt:variant>
      <vt:variant>
        <vt:i4>7</vt:i4>
      </vt:variant>
    </vt:vector>
  </HeadingPairs>
  <TitlesOfParts>
    <vt:vector size="8" baseType="lpstr">
      <vt:lpstr>Papír</vt:lpstr>
      <vt:lpstr>LONDON  EYE  and  TRAFALGAR  SQUARE</vt:lpstr>
      <vt:lpstr>London Eye</vt:lpstr>
      <vt:lpstr>Snímek 3</vt:lpstr>
      <vt:lpstr>Trafalgar square</vt:lpstr>
      <vt:lpstr>The name commemorates the Battle of Trafalgar, a British naval victory of the Napoleonic Wars over France which took place on 21 October 1805. The original name was to have been "King William the Fourth's Square", but George Ledwell Taylor suggested the name "Trafalgar Square".</vt:lpstr>
      <vt:lpstr>Snímek 6</vt:lpstr>
      <vt:lpstr>Snímek 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Tom</dc:creator>
  <cp:lastModifiedBy>Tom</cp:lastModifiedBy>
  <cp:revision>24</cp:revision>
  <dcterms:created xsi:type="dcterms:W3CDTF">2014-02-24T13:35:17Z</dcterms:created>
  <dcterms:modified xsi:type="dcterms:W3CDTF">2014-02-24T19:36:54Z</dcterms:modified>
</cp:coreProperties>
</file>