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C8F64DE-D339-4BB5-887D-43B5B682FB5E}" type="datetimeFigureOut">
              <a:rPr lang="cs-CZ" smtClean="0"/>
              <a:pPr/>
              <a:t>3.3.2014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1243D1E-AA7C-4414-A67F-8F703F67C7F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F64DE-D339-4BB5-887D-43B5B682FB5E}" type="datetimeFigureOut">
              <a:rPr lang="cs-CZ" smtClean="0"/>
              <a:pPr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243D1E-AA7C-4414-A67F-8F703F67C7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F64DE-D339-4BB5-887D-43B5B682FB5E}" type="datetimeFigureOut">
              <a:rPr lang="cs-CZ" smtClean="0"/>
              <a:pPr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243D1E-AA7C-4414-A67F-8F703F67C7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F64DE-D339-4BB5-887D-43B5B682FB5E}" type="datetimeFigureOut">
              <a:rPr lang="cs-CZ" smtClean="0"/>
              <a:pPr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243D1E-AA7C-4414-A67F-8F703F67C7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C8F64DE-D339-4BB5-887D-43B5B682FB5E}" type="datetimeFigureOut">
              <a:rPr lang="cs-CZ" smtClean="0"/>
              <a:pPr/>
              <a:t>3.3.2014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1243D1E-AA7C-4414-A67F-8F703F67C7F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F64DE-D339-4BB5-887D-43B5B682FB5E}" type="datetimeFigureOut">
              <a:rPr lang="cs-CZ" smtClean="0"/>
              <a:pPr/>
              <a:t>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1243D1E-AA7C-4414-A67F-8F703F67C7F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F64DE-D339-4BB5-887D-43B5B682FB5E}" type="datetimeFigureOut">
              <a:rPr lang="cs-CZ" smtClean="0"/>
              <a:pPr/>
              <a:t>3.3.2014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1243D1E-AA7C-4414-A67F-8F703F67C7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F64DE-D339-4BB5-887D-43B5B682FB5E}" type="datetimeFigureOut">
              <a:rPr lang="cs-CZ" smtClean="0"/>
              <a:pPr/>
              <a:t>3.3.2014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243D1E-AA7C-4414-A67F-8F703F67C7F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F64DE-D339-4BB5-887D-43B5B682FB5E}" type="datetimeFigureOut">
              <a:rPr lang="cs-CZ" smtClean="0"/>
              <a:pPr/>
              <a:t>3.3.2014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243D1E-AA7C-4414-A67F-8F703F67C7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C8F64DE-D339-4BB5-887D-43B5B682FB5E}" type="datetimeFigureOut">
              <a:rPr lang="cs-CZ" smtClean="0"/>
              <a:pPr/>
              <a:t>3.3.2014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1243D1E-AA7C-4414-A67F-8F703F67C7F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C8F64DE-D339-4BB5-887D-43B5B682FB5E}" type="datetimeFigureOut">
              <a:rPr lang="cs-CZ" smtClean="0"/>
              <a:pPr/>
              <a:t>3.3.2014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1243D1E-AA7C-4414-A67F-8F703F67C7F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C8F64DE-D339-4BB5-887D-43B5B682FB5E}" type="datetimeFigureOut">
              <a:rPr lang="cs-CZ" smtClean="0"/>
              <a:pPr/>
              <a:t>3.3.2014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1243D1E-AA7C-4414-A67F-8F703F67C7F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net12.jpg (1280×170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4573989" cy="608197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29600" cy="2209800"/>
          </a:xfrm>
        </p:spPr>
        <p:txBody>
          <a:bodyPr>
            <a:normAutofit/>
          </a:bodyPr>
          <a:lstStyle/>
          <a:p>
            <a:r>
              <a:rPr lang="cs-CZ" sz="6600" dirty="0" err="1" smtClean="0"/>
              <a:t>Claude</a:t>
            </a:r>
            <a:r>
              <a:rPr lang="cs-CZ" sz="6600" dirty="0" smtClean="0"/>
              <a:t> </a:t>
            </a:r>
            <a:br>
              <a:rPr lang="cs-CZ" sz="6600" dirty="0" smtClean="0"/>
            </a:br>
            <a:r>
              <a:rPr lang="cs-CZ" sz="6600" dirty="0" smtClean="0"/>
              <a:t>Monet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60032" y="2852936"/>
            <a:ext cx="3851920" cy="3672408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  <a:cs typeface="Angsana New" pitchFamily="18" charset="-34"/>
              </a:rPr>
              <a:t>*14</a:t>
            </a:r>
            <a:r>
              <a:rPr lang="cs-CZ" sz="3600" baseline="30000" dirty="0" smtClean="0">
                <a:solidFill>
                  <a:schemeClr val="tx1"/>
                </a:solidFill>
                <a:cs typeface="Angsana New" pitchFamily="18" charset="-34"/>
              </a:rPr>
              <a:t>th</a:t>
            </a:r>
            <a:r>
              <a:rPr lang="cs-CZ" sz="3600" dirty="0" smtClean="0">
                <a:solidFill>
                  <a:schemeClr val="tx1"/>
                </a:solidFill>
                <a:cs typeface="Angsana New" pitchFamily="18" charset="-34"/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  <a:cs typeface="Angsana New" pitchFamily="18" charset="-34"/>
              </a:rPr>
              <a:t>September</a:t>
            </a:r>
            <a:r>
              <a:rPr lang="cs-CZ" sz="3600" dirty="0" smtClean="0">
                <a:solidFill>
                  <a:schemeClr val="tx1"/>
                </a:solidFill>
                <a:cs typeface="Angsana New" pitchFamily="18" charset="-34"/>
              </a:rPr>
              <a:t> 1840, </a:t>
            </a:r>
            <a:r>
              <a:rPr lang="cs-CZ" sz="3600" dirty="0" smtClean="0">
                <a:solidFill>
                  <a:schemeClr val="tx1"/>
                </a:solidFill>
                <a:cs typeface="Angsana New" pitchFamily="18" charset="-34"/>
              </a:rPr>
              <a:t>Paris</a:t>
            </a:r>
          </a:p>
          <a:p>
            <a:endParaRPr lang="cs-CZ" sz="3600" dirty="0" smtClean="0">
              <a:solidFill>
                <a:schemeClr val="tx1"/>
              </a:solidFill>
              <a:cs typeface="Angsana New" pitchFamily="18" charset="-34"/>
            </a:endParaRPr>
          </a:p>
          <a:p>
            <a:r>
              <a:rPr lang="cs-CZ" sz="3600" dirty="0" smtClean="0">
                <a:solidFill>
                  <a:schemeClr val="tx1"/>
                </a:solidFill>
                <a:cs typeface="Angsana New" pitchFamily="18" charset="-34"/>
              </a:rPr>
              <a:t>† 5</a:t>
            </a:r>
            <a:r>
              <a:rPr lang="cs-CZ" sz="3600" baseline="30000" dirty="0" smtClean="0">
                <a:solidFill>
                  <a:schemeClr val="tx1"/>
                </a:solidFill>
                <a:cs typeface="Angsana New" pitchFamily="18" charset="-34"/>
              </a:rPr>
              <a:t>th</a:t>
            </a:r>
            <a:r>
              <a:rPr lang="cs-CZ" sz="3600" dirty="0" smtClean="0">
                <a:solidFill>
                  <a:schemeClr val="tx1"/>
                </a:solidFill>
                <a:cs typeface="Angsana New" pitchFamily="18" charset="-34"/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  <a:cs typeface="Angsana New" pitchFamily="18" charset="-34"/>
              </a:rPr>
              <a:t>December</a:t>
            </a:r>
            <a:r>
              <a:rPr lang="cs-CZ" sz="3600" dirty="0" smtClean="0">
                <a:solidFill>
                  <a:schemeClr val="tx1"/>
                </a:solidFill>
                <a:cs typeface="Angsana New" pitchFamily="18" charset="-34"/>
              </a:rPr>
              <a:t> 1926</a:t>
            </a:r>
            <a:r>
              <a:rPr lang="cs-CZ" sz="3600" dirty="0">
                <a:solidFill>
                  <a:schemeClr val="tx1"/>
                </a:solidFill>
                <a:cs typeface="Angsana New" pitchFamily="18" charset="-34"/>
              </a:rPr>
              <a:t>,</a:t>
            </a:r>
            <a:r>
              <a:rPr lang="cs-CZ" sz="3600" dirty="0" smtClean="0">
                <a:solidFill>
                  <a:schemeClr val="tx1"/>
                </a:solidFill>
                <a:cs typeface="Angsana New" pitchFamily="18" charset="-34"/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  <a:cs typeface="Angsana New" pitchFamily="18" charset="-34"/>
              </a:rPr>
              <a:t>Giverny</a:t>
            </a:r>
            <a:endParaRPr lang="cs-CZ" sz="3600" dirty="0" smtClean="0">
              <a:solidFill>
                <a:schemeClr val="tx1"/>
              </a:solidFill>
              <a:cs typeface="Angsana New" pitchFamily="18" charset="-34"/>
            </a:endParaRPr>
          </a:p>
          <a:p>
            <a:pPr algn="l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net-impression-sunri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1139"/>
            <a:ext cx="8640960" cy="663625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4900" dirty="0" err="1" smtClean="0">
                <a:solidFill>
                  <a:schemeClr val="bg1"/>
                </a:solidFill>
              </a:rPr>
              <a:t>Impression</a:t>
            </a:r>
            <a:r>
              <a:rPr lang="cs-CZ" sz="4900" dirty="0" smtClean="0">
                <a:solidFill>
                  <a:schemeClr val="bg1"/>
                </a:solidFill>
              </a:rPr>
              <a:t>, </a:t>
            </a:r>
            <a:r>
              <a:rPr lang="cs-CZ" sz="4900" dirty="0" err="1" smtClean="0">
                <a:solidFill>
                  <a:schemeClr val="bg1"/>
                </a:solidFill>
              </a:rPr>
              <a:t>Sunrise</a:t>
            </a:r>
            <a:r>
              <a:rPr lang="cs-CZ" sz="4900" dirty="0" smtClean="0"/>
              <a:t/>
            </a:r>
            <a:br>
              <a:rPr lang="cs-CZ" sz="4900" dirty="0" smtClean="0"/>
            </a:br>
            <a:endParaRPr lang="cs-CZ" sz="4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Impression</a:t>
            </a:r>
            <a:r>
              <a:rPr lang="cs-CZ" dirty="0" smtClean="0"/>
              <a:t>, </a:t>
            </a:r>
            <a:r>
              <a:rPr lang="cs-CZ" dirty="0" err="1" smtClean="0"/>
              <a:t>Sunrise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</a:t>
            </a:r>
            <a:r>
              <a:rPr lang="cs-CZ" dirty="0" err="1" smtClean="0"/>
              <a:t>ade</a:t>
            </a:r>
            <a:r>
              <a:rPr lang="cs-CZ" dirty="0" smtClean="0"/>
              <a:t> by his </a:t>
            </a:r>
            <a:r>
              <a:rPr lang="en-US" dirty="0" smtClean="0"/>
              <a:t>strong </a:t>
            </a:r>
            <a:r>
              <a:rPr lang="en-US" dirty="0" smtClean="0"/>
              <a:t>impression of the rapidly changing landscape of the morning in the port </a:t>
            </a:r>
            <a:r>
              <a:rPr lang="en-US" dirty="0" smtClean="0"/>
              <a:t>of </a:t>
            </a:r>
            <a:r>
              <a:rPr lang="en-US" dirty="0" smtClean="0"/>
              <a:t>Le </a:t>
            </a:r>
            <a:r>
              <a:rPr lang="en-US" dirty="0" smtClean="0"/>
              <a:t>Havre</a:t>
            </a:r>
            <a:endParaRPr lang="cs-CZ" dirty="0" smtClean="0"/>
          </a:p>
          <a:p>
            <a:r>
              <a:rPr lang="cs-CZ" dirty="0" err="1" smtClean="0"/>
              <a:t>captures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immediate</a:t>
            </a:r>
            <a:r>
              <a:rPr lang="cs-CZ" dirty="0" smtClean="0"/>
              <a:t> </a:t>
            </a:r>
            <a:r>
              <a:rPr lang="cs-CZ" dirty="0" err="1" smtClean="0"/>
              <a:t>impression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strokes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stains</a:t>
            </a:r>
            <a:endParaRPr lang="cs-CZ" dirty="0" smtClean="0"/>
          </a:p>
          <a:p>
            <a:r>
              <a:rPr lang="cs-CZ" dirty="0" smtClean="0"/>
              <a:t>r</a:t>
            </a:r>
            <a:r>
              <a:rPr lang="en-US" dirty="0" err="1" smtClean="0"/>
              <a:t>eflections</a:t>
            </a:r>
            <a:r>
              <a:rPr lang="en-US" dirty="0" smtClean="0"/>
              <a:t> </a:t>
            </a:r>
            <a:r>
              <a:rPr lang="en-US" dirty="0" smtClean="0"/>
              <a:t>sea level, unfinished docks, movement of the waves and </a:t>
            </a:r>
            <a:r>
              <a:rPr lang="en-US" dirty="0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morning</a:t>
            </a:r>
            <a:r>
              <a:rPr lang="en-US" dirty="0" smtClean="0"/>
              <a:t> sun</a:t>
            </a:r>
            <a:r>
              <a:rPr lang="cs-CZ" dirty="0" smtClean="0"/>
              <a:t> - </a:t>
            </a:r>
            <a:r>
              <a:rPr lang="cs-CZ" dirty="0" err="1" smtClean="0"/>
              <a:t>painted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technique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Impression</a:t>
            </a:r>
            <a:r>
              <a:rPr lang="cs-CZ" dirty="0" smtClean="0"/>
              <a:t>, </a:t>
            </a:r>
            <a:r>
              <a:rPr lang="cs-CZ" dirty="0" err="1" smtClean="0"/>
              <a:t>Sunrise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society </a:t>
            </a:r>
            <a:r>
              <a:rPr lang="cs-CZ" dirty="0" err="1" smtClean="0"/>
              <a:t>didn</a:t>
            </a:r>
            <a:r>
              <a:rPr lang="cs-CZ" dirty="0" smtClean="0"/>
              <a:t>‘t </a:t>
            </a:r>
            <a:r>
              <a:rPr lang="cs-CZ" dirty="0" err="1" smtClean="0"/>
              <a:t>accept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paiting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magazin</a:t>
            </a:r>
            <a:r>
              <a:rPr lang="cs-CZ" dirty="0" smtClean="0"/>
              <a:t> </a:t>
            </a:r>
            <a:r>
              <a:rPr lang="en-US" dirty="0" smtClean="0"/>
              <a:t>editor </a:t>
            </a:r>
            <a:r>
              <a:rPr lang="en-US" dirty="0" smtClean="0"/>
              <a:t>described the painter as "Impressionists" - the </a:t>
            </a:r>
            <a:r>
              <a:rPr lang="en-US" dirty="0" smtClean="0"/>
              <a:t>painter</a:t>
            </a:r>
            <a:r>
              <a:rPr lang="cs-CZ" dirty="0" smtClean="0"/>
              <a:t>s, </a:t>
            </a:r>
            <a:r>
              <a:rPr lang="cs-CZ" dirty="0" err="1" smtClean="0"/>
              <a:t>who</a:t>
            </a:r>
            <a:r>
              <a:rPr lang="cs-CZ" dirty="0" smtClean="0"/>
              <a:t> just </a:t>
            </a:r>
            <a:r>
              <a:rPr lang="cs-CZ" dirty="0" err="1" smtClean="0"/>
              <a:t>paint</a:t>
            </a:r>
            <a:r>
              <a:rPr lang="cs-CZ" dirty="0" smtClean="0"/>
              <a:t> </a:t>
            </a:r>
            <a:r>
              <a:rPr lang="en-US" dirty="0" smtClean="0"/>
              <a:t>impressions</a:t>
            </a:r>
            <a:endParaRPr lang="cs-CZ" dirty="0" smtClean="0"/>
          </a:p>
          <a:p>
            <a:r>
              <a:rPr lang="cs-CZ" dirty="0" smtClean="0"/>
              <a:t>L</a:t>
            </a:r>
            <a:r>
              <a:rPr lang="en-US" dirty="0" err="1" smtClean="0"/>
              <a:t>ater</a:t>
            </a:r>
            <a:r>
              <a:rPr lang="en-US" dirty="0" smtClean="0"/>
              <a:t>, however, his paintings have become successful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0" y="260648"/>
            <a:ext cx="3931920" cy="762000"/>
          </a:xfrm>
        </p:spPr>
        <p:txBody>
          <a:bodyPr>
            <a:noAutofit/>
          </a:bodyPr>
          <a:lstStyle/>
          <a:p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other</a:t>
            </a:r>
            <a:r>
              <a:rPr lang="cs-CZ" sz="3200" dirty="0" smtClean="0"/>
              <a:t> </a:t>
            </a:r>
            <a:r>
              <a:rPr lang="cs-CZ" sz="3200" dirty="0" err="1" smtClean="0"/>
              <a:t>works</a:t>
            </a:r>
            <a:endParaRPr lang="cs-CZ" sz="32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>
          <a:xfrm>
            <a:off x="4932040" y="1268760"/>
            <a:ext cx="3931920" cy="5256584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en-US" sz="2800" dirty="0" smtClean="0"/>
              <a:t>One </a:t>
            </a:r>
            <a:r>
              <a:rPr lang="en-US" sz="2800" dirty="0" smtClean="0"/>
              <a:t>of the first paintings </a:t>
            </a:r>
            <a:br>
              <a:rPr lang="en-US" sz="2800" dirty="0" smtClean="0"/>
            </a:br>
            <a:r>
              <a:rPr lang="cs-CZ" sz="2800" dirty="0" smtClean="0"/>
              <a:t>- </a:t>
            </a:r>
            <a:r>
              <a:rPr lang="en-US" sz="2800" dirty="0" smtClean="0"/>
              <a:t>His </a:t>
            </a:r>
            <a:r>
              <a:rPr lang="cs-CZ" sz="2800" dirty="0" err="1" smtClean="0"/>
              <a:t>wife</a:t>
            </a:r>
            <a:r>
              <a:rPr lang="cs-CZ" sz="2800" dirty="0" smtClean="0"/>
              <a:t> </a:t>
            </a:r>
            <a:r>
              <a:rPr lang="en-US" sz="2800" dirty="0" smtClean="0"/>
              <a:t>Camille</a:t>
            </a:r>
            <a:r>
              <a:rPr lang="en-US" sz="2800" dirty="0" smtClean="0"/>
              <a:t>, or The Lady </a:t>
            </a:r>
            <a:r>
              <a:rPr lang="en-US" sz="2800" dirty="0" smtClean="0"/>
              <a:t>in </a:t>
            </a:r>
            <a:r>
              <a:rPr lang="en-US" sz="2800" dirty="0" smtClean="0"/>
              <a:t>a green </a:t>
            </a:r>
            <a:r>
              <a:rPr lang="en-US" sz="2800" dirty="0" smtClean="0"/>
              <a:t>dress</a:t>
            </a:r>
            <a:endParaRPr lang="cs-CZ" sz="2800" dirty="0" smtClean="0"/>
          </a:p>
          <a:p>
            <a:pPr algn="l"/>
            <a:r>
              <a:rPr lang="cs-CZ" sz="2800" dirty="0" smtClean="0"/>
              <a:t>- o</a:t>
            </a:r>
            <a:r>
              <a:rPr lang="en-US" sz="2800" dirty="0" err="1" smtClean="0"/>
              <a:t>ften</a:t>
            </a:r>
            <a:r>
              <a:rPr lang="en-US" sz="2800" dirty="0" smtClean="0"/>
              <a:t> painted</a:t>
            </a:r>
            <a:r>
              <a:rPr lang="cs-CZ" sz="2800" dirty="0" smtClean="0"/>
              <a:t> her in </a:t>
            </a:r>
            <a:r>
              <a:rPr lang="en-US" sz="2800" dirty="0" smtClean="0"/>
              <a:t>figural paintings</a:t>
            </a:r>
            <a:r>
              <a:rPr lang="cs-CZ" sz="2800" dirty="0" smtClean="0"/>
              <a:t> </a:t>
            </a:r>
            <a:r>
              <a:rPr lang="cs-CZ" sz="2800" dirty="0" err="1" smtClean="0"/>
              <a:t>with</a:t>
            </a:r>
            <a:r>
              <a:rPr lang="en-US" sz="2800" dirty="0" smtClean="0"/>
              <a:t> </a:t>
            </a:r>
            <a:r>
              <a:rPr lang="en-US" sz="2800" dirty="0" smtClean="0"/>
              <a:t>his </a:t>
            </a:r>
            <a:r>
              <a:rPr lang="en-US" sz="2800" dirty="0" smtClean="0"/>
              <a:t>son</a:t>
            </a:r>
            <a:endParaRPr lang="cs-CZ" sz="2800" dirty="0"/>
          </a:p>
        </p:txBody>
      </p:sp>
      <p:pic>
        <p:nvPicPr>
          <p:cNvPr id="4" name="Picture 2" descr="Monet, Claude-Oscar | Camille, or, Lady in a Green Dress (1866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5534" y="181899"/>
            <a:ext cx="4238474" cy="6487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other</a:t>
            </a:r>
            <a:r>
              <a:rPr lang="cs-CZ" sz="3200" dirty="0" smtClean="0"/>
              <a:t> </a:t>
            </a:r>
            <a:r>
              <a:rPr lang="cs-CZ" sz="3200" dirty="0" err="1" smtClean="0"/>
              <a:t>works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652120" y="1107560"/>
            <a:ext cx="3242936" cy="5417784"/>
          </a:xfrm>
        </p:spPr>
        <p:txBody>
          <a:bodyPr/>
          <a:lstStyle/>
          <a:p>
            <a:pPr algn="l"/>
            <a:endParaRPr lang="cs-CZ" dirty="0" smtClean="0"/>
          </a:p>
          <a:p>
            <a:pPr algn="l">
              <a:buFontTx/>
              <a:buChar char="-"/>
            </a:pPr>
            <a:r>
              <a:rPr lang="cs-CZ" sz="2800" dirty="0" smtClean="0"/>
              <a:t>Rouen </a:t>
            </a:r>
            <a:r>
              <a:rPr lang="cs-CZ" sz="2800" dirty="0" err="1" smtClean="0"/>
              <a:t>Cathedral</a:t>
            </a:r>
            <a:endParaRPr lang="cs-CZ" sz="2800" dirty="0" smtClean="0"/>
          </a:p>
          <a:p>
            <a:pPr algn="l">
              <a:buFontTx/>
              <a:buChar char="-"/>
            </a:pPr>
            <a:endParaRPr lang="cs-CZ" sz="2800" dirty="0" smtClean="0"/>
          </a:p>
          <a:p>
            <a:pPr algn="l">
              <a:buFontTx/>
              <a:buChar char="-"/>
            </a:pPr>
            <a:r>
              <a:rPr lang="cs-CZ" sz="2800" dirty="0" smtClean="0"/>
              <a:t>- </a:t>
            </a:r>
            <a:r>
              <a:rPr lang="en-US" sz="2800" dirty="0" smtClean="0"/>
              <a:t>painted when he traveled to France, the Netherlands and England</a:t>
            </a:r>
            <a:endParaRPr lang="cs-CZ" sz="2800" dirty="0"/>
          </a:p>
        </p:txBody>
      </p:sp>
      <p:pic>
        <p:nvPicPr>
          <p:cNvPr id="5" name="Picture 6" descr="http://3.bp.blogspot.com/-0NfaePC4jkI/UX7K6tAX0SI/AAAAAAAAAIM/h4pz_1AtwJs/s1600/Monet,+Claude,+Montaje+Rouen+Catedr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5228951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other</a:t>
            </a:r>
            <a:r>
              <a:rPr lang="cs-CZ" sz="3200" dirty="0" smtClean="0"/>
              <a:t> </a:t>
            </a:r>
            <a:r>
              <a:rPr lang="cs-CZ" sz="3200" dirty="0" err="1" smtClean="0"/>
              <a:t>works</a:t>
            </a:r>
            <a:endParaRPr lang="cs-CZ" sz="3200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1"/>
          </p:nvPr>
        </p:nvSpPr>
        <p:spPr>
          <a:xfrm>
            <a:off x="251520" y="1219240"/>
            <a:ext cx="4248472" cy="5638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Parliament </a:t>
            </a:r>
            <a:r>
              <a:rPr lang="en-US" dirty="0" smtClean="0"/>
              <a:t>– London</a:t>
            </a:r>
            <a:endParaRPr lang="cs-CZ" dirty="0" smtClean="0"/>
          </a:p>
          <a:p>
            <a:r>
              <a:rPr lang="en-US" dirty="0" smtClean="0"/>
              <a:t>painted </a:t>
            </a:r>
            <a:r>
              <a:rPr lang="en-US" dirty="0" smtClean="0"/>
              <a:t>on the banks of the River Thames</a:t>
            </a:r>
          </a:p>
          <a:p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" name="Picture 4" descr="http://upload.wikimedia.org/wikipedia/commons/a/ab/Claude_Monet_-_The_Houses_of_Parliament,_Sun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84784"/>
            <a:ext cx="4824536" cy="4332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other</a:t>
            </a:r>
            <a:r>
              <a:rPr lang="cs-CZ" sz="3200" dirty="0" smtClean="0"/>
              <a:t> </a:t>
            </a:r>
            <a:r>
              <a:rPr lang="cs-CZ" sz="3200" dirty="0" err="1" smtClean="0"/>
              <a:t>works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77544" y="4509120"/>
            <a:ext cx="8666456" cy="3977640"/>
          </a:xfrm>
        </p:spPr>
        <p:txBody>
          <a:bodyPr/>
          <a:lstStyle/>
          <a:p>
            <a:r>
              <a:rPr lang="en-US" dirty="0" smtClean="0"/>
              <a:t>Water lilies in Monet's garden in </a:t>
            </a:r>
            <a:r>
              <a:rPr lang="en-US" dirty="0" err="1" smtClean="0"/>
              <a:t>Giverny</a:t>
            </a: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garden looked more like a </a:t>
            </a:r>
            <a:r>
              <a:rPr lang="en-US" dirty="0" smtClean="0"/>
              <a:t>park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p</a:t>
            </a:r>
            <a:r>
              <a:rPr lang="en-US" dirty="0" err="1" smtClean="0"/>
              <a:t>aintings</a:t>
            </a:r>
            <a:r>
              <a:rPr lang="en-US" dirty="0" smtClean="0"/>
              <a:t> </a:t>
            </a:r>
            <a:r>
              <a:rPr lang="en-US" dirty="0" smtClean="0"/>
              <a:t>look like abstract colored surfaces</a:t>
            </a:r>
            <a:endParaRPr lang="cs-CZ" dirty="0"/>
          </a:p>
        </p:txBody>
      </p:sp>
      <p:pic>
        <p:nvPicPr>
          <p:cNvPr id="5" name="Picture 4" descr="http://www.artplus.cz/web/uploads/image/Mo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4622"/>
            <a:ext cx="7200800" cy="3249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err="1" smtClean="0"/>
              <a:t>The</a:t>
            </a:r>
            <a:r>
              <a:rPr lang="cs-CZ" sz="4800" dirty="0" smtClean="0"/>
              <a:t> </a:t>
            </a:r>
            <a:r>
              <a:rPr lang="cs-CZ" sz="4800" dirty="0" err="1" smtClean="0"/>
              <a:t>other</a:t>
            </a:r>
            <a:r>
              <a:rPr lang="cs-CZ" sz="4800" dirty="0" smtClean="0"/>
              <a:t> </a:t>
            </a:r>
            <a:r>
              <a:rPr lang="cs-CZ" sz="4800" dirty="0" err="1" smtClean="0"/>
              <a:t>works</a:t>
            </a:r>
            <a:endParaRPr lang="cs-CZ" dirty="0"/>
          </a:p>
        </p:txBody>
      </p:sp>
      <p:pic>
        <p:nvPicPr>
          <p:cNvPr id="8" name="Picture 2" descr="http://82.114.195.35:90/ProjektModerniUmeni/19.stolet%C3%AD/IMPRESIONISMUS/42.Claude%20Monet%20Lekn%C3%ADn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038600" cy="3009389"/>
          </a:xfrm>
          <a:prstGeom prst="rect">
            <a:avLst/>
          </a:prstGeom>
          <a:noFill/>
        </p:spPr>
      </p:pic>
      <p:pic>
        <p:nvPicPr>
          <p:cNvPr id="9" name="Picture 4" descr="http://media1.webgarden.cz/images/media1:5109b892c28ea.jpg/claude%20monet%20-%20lekn%C3%ADn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4038600" cy="2853944"/>
          </a:xfrm>
          <a:prstGeom prst="rect">
            <a:avLst/>
          </a:prstGeom>
          <a:noFill/>
        </p:spPr>
      </p:pic>
      <p:pic>
        <p:nvPicPr>
          <p:cNvPr id="10" name="Picture 2" descr="http://www.slavneobrazy.cz/obr/pict/4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797152"/>
            <a:ext cx="568642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smtClean="0"/>
              <a:t>1922, after the </a:t>
            </a:r>
            <a:r>
              <a:rPr lang="cs-CZ" dirty="0" smtClean="0"/>
              <a:t>1st</a:t>
            </a:r>
            <a:r>
              <a:rPr lang="en-US" dirty="0" smtClean="0"/>
              <a:t> </a:t>
            </a:r>
            <a:r>
              <a:rPr lang="en-US" dirty="0" smtClean="0"/>
              <a:t>World War was already completely </a:t>
            </a:r>
            <a:r>
              <a:rPr lang="en-US" dirty="0" smtClean="0"/>
              <a:t>blind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W</a:t>
            </a:r>
            <a:r>
              <a:rPr lang="en-US" dirty="0" err="1" smtClean="0"/>
              <a:t>ater</a:t>
            </a:r>
            <a:r>
              <a:rPr lang="en-US" dirty="0" smtClean="0"/>
              <a:t> </a:t>
            </a:r>
            <a:r>
              <a:rPr lang="en-US" dirty="0" smtClean="0"/>
              <a:t>lilies series devoted State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 </a:t>
            </a:r>
            <a:r>
              <a:rPr lang="cs-CZ" dirty="0" err="1" smtClean="0"/>
              <a:t>opinion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 </a:t>
            </a:r>
            <a:r>
              <a:rPr lang="cs-CZ" dirty="0" err="1" smtClean="0"/>
              <a:t>really</a:t>
            </a:r>
            <a:r>
              <a:rPr lang="cs-CZ" dirty="0" smtClean="0"/>
              <a:t> love Monet‘s </a:t>
            </a:r>
            <a:r>
              <a:rPr lang="cs-CZ" dirty="0" err="1" smtClean="0"/>
              <a:t>paintings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Impressionism</a:t>
            </a:r>
            <a:r>
              <a:rPr lang="cs-CZ" dirty="0" smtClean="0"/>
              <a:t> in </a:t>
            </a:r>
            <a:r>
              <a:rPr lang="cs-CZ" dirty="0" err="1" smtClean="0"/>
              <a:t>general</a:t>
            </a:r>
            <a:r>
              <a:rPr lang="cs-CZ" dirty="0" smtClean="0"/>
              <a:t>. </a:t>
            </a:r>
            <a:r>
              <a:rPr lang="en-US" dirty="0" smtClean="0"/>
              <a:t>I like the lightness and freedom of </a:t>
            </a:r>
            <a:r>
              <a:rPr lang="en-US" dirty="0" smtClean="0"/>
              <a:t>graphite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I </a:t>
            </a:r>
            <a:r>
              <a:rPr lang="cs-CZ" dirty="0" err="1" smtClean="0"/>
              <a:t>really</a:t>
            </a:r>
            <a:r>
              <a:rPr lang="cs-CZ" dirty="0" smtClean="0"/>
              <a:t> </a:t>
            </a:r>
            <a:r>
              <a:rPr lang="cs-CZ" dirty="0" err="1" smtClean="0"/>
              <a:t>wanto</a:t>
            </a:r>
            <a:r>
              <a:rPr lang="cs-CZ" dirty="0" smtClean="0"/>
              <a:t> to </a:t>
            </a:r>
            <a:r>
              <a:rPr lang="cs-CZ" dirty="0" err="1" smtClean="0"/>
              <a:t>see</a:t>
            </a:r>
            <a:r>
              <a:rPr lang="cs-CZ" dirty="0" smtClean="0"/>
              <a:t> Monet‘s </a:t>
            </a:r>
            <a:r>
              <a:rPr lang="cs-CZ" dirty="0" err="1" smtClean="0"/>
              <a:t>paintings</a:t>
            </a:r>
            <a:r>
              <a:rPr lang="cs-CZ" dirty="0" smtClean="0"/>
              <a:t> in 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r>
              <a:rPr lang="cs-CZ" dirty="0" smtClean="0"/>
              <a:t>, </a:t>
            </a:r>
            <a:r>
              <a:rPr lang="cs-CZ" dirty="0" err="1" smtClean="0"/>
              <a:t>but</a:t>
            </a:r>
            <a:r>
              <a:rPr lang="cs-CZ" dirty="0" smtClean="0"/>
              <a:t> I </a:t>
            </a:r>
            <a:r>
              <a:rPr lang="cs-CZ" dirty="0" err="1" smtClean="0"/>
              <a:t>haven</a:t>
            </a:r>
            <a:r>
              <a:rPr lang="cs-CZ" dirty="0" smtClean="0"/>
              <a:t>‘t had </a:t>
            </a:r>
            <a:r>
              <a:rPr lang="cs-CZ" dirty="0" err="1" smtClean="0"/>
              <a:t>opportunity</a:t>
            </a:r>
            <a:r>
              <a:rPr lang="cs-CZ" dirty="0" smtClean="0"/>
              <a:t> </a:t>
            </a:r>
            <a:r>
              <a:rPr lang="cs-CZ" dirty="0" err="1" smtClean="0"/>
              <a:t>yet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> I </a:t>
            </a:r>
            <a:r>
              <a:rPr lang="en-US" dirty="0" smtClean="0"/>
              <a:t> </a:t>
            </a:r>
            <a:r>
              <a:rPr lang="cs-CZ" dirty="0" smtClean="0"/>
              <a:t>just </a:t>
            </a:r>
            <a:r>
              <a:rPr lang="en-US" dirty="0" smtClean="0"/>
              <a:t>have </a:t>
            </a:r>
            <a:r>
              <a:rPr lang="en-US" dirty="0" smtClean="0"/>
              <a:t>posters of Monet's </a:t>
            </a:r>
            <a:r>
              <a:rPr lang="en-US" dirty="0" smtClean="0"/>
              <a:t>paintings</a:t>
            </a:r>
            <a:r>
              <a:rPr lang="cs-CZ" dirty="0" smtClean="0"/>
              <a:t> </a:t>
            </a:r>
            <a:r>
              <a:rPr lang="cs-CZ" dirty="0" smtClean="0"/>
              <a:t>in my </a:t>
            </a:r>
            <a:r>
              <a:rPr lang="cs-CZ" dirty="0" err="1" smtClean="0"/>
              <a:t>bedroom</a:t>
            </a:r>
            <a:r>
              <a:rPr lang="cs-CZ" dirty="0" smtClean="0"/>
              <a:t>, </a:t>
            </a:r>
            <a:r>
              <a:rPr lang="cs-CZ" dirty="0" err="1" smtClean="0"/>
              <a:t>but</a:t>
            </a:r>
            <a:r>
              <a:rPr lang="en-US" dirty="0" smtClean="0"/>
              <a:t> </a:t>
            </a:r>
            <a:r>
              <a:rPr lang="en-US" dirty="0" smtClean="0"/>
              <a:t>that's not the right experience.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Claude</a:t>
            </a:r>
            <a:r>
              <a:rPr lang="cs-CZ" dirty="0" smtClean="0"/>
              <a:t> Monet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en-US" dirty="0" smtClean="0"/>
              <a:t>was one of the most famous artists of Impressionism</a:t>
            </a:r>
            <a:r>
              <a:rPr lang="cs-CZ" dirty="0" smtClean="0"/>
              <a:t> (- style od </a:t>
            </a:r>
            <a:r>
              <a:rPr lang="cs-CZ" dirty="0" err="1" smtClean="0"/>
              <a:t>art</a:t>
            </a:r>
            <a:r>
              <a:rPr lang="cs-CZ" dirty="0" smtClean="0"/>
              <a:t>,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originated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late</a:t>
            </a:r>
            <a:r>
              <a:rPr lang="cs-CZ" dirty="0" smtClean="0"/>
              <a:t> 19th </a:t>
            </a:r>
            <a:r>
              <a:rPr lang="cs-CZ" dirty="0" err="1" smtClean="0"/>
              <a:t>century</a:t>
            </a:r>
            <a:r>
              <a:rPr lang="cs-CZ" dirty="0" smtClean="0"/>
              <a:t>)</a:t>
            </a:r>
          </a:p>
          <a:p>
            <a:r>
              <a:rPr lang="en-US" dirty="0" smtClean="0"/>
              <a:t>was a French painter and </a:t>
            </a:r>
            <a:r>
              <a:rPr lang="en-US" dirty="0" err="1" smtClean="0"/>
              <a:t>printmake</a:t>
            </a:r>
            <a:r>
              <a:rPr lang="cs-CZ" dirty="0" smtClean="0"/>
              <a:t>r</a:t>
            </a:r>
          </a:p>
          <a:p>
            <a:r>
              <a:rPr lang="en-US" dirty="0" smtClean="0"/>
              <a:t>is the true father of Impressionism</a:t>
            </a:r>
            <a:r>
              <a:rPr lang="cs-CZ" dirty="0" smtClean="0"/>
              <a:t> (-</a:t>
            </a:r>
            <a:r>
              <a:rPr lang="cs-CZ" dirty="0" err="1" smtClean="0"/>
              <a:t>because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his </a:t>
            </a:r>
            <a:r>
              <a:rPr lang="cs-CZ" dirty="0" err="1" smtClean="0"/>
              <a:t>painting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Thank</a:t>
            </a:r>
            <a:r>
              <a:rPr lang="cs-CZ" dirty="0" err="1" smtClean="0"/>
              <a:t>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watching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Characteristics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Impressionism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capture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smtClean="0"/>
              <a:t>moment</a:t>
            </a:r>
          </a:p>
          <a:p>
            <a:r>
              <a:rPr lang="cs-CZ" dirty="0" err="1" smtClean="0"/>
              <a:t>painting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sharp</a:t>
            </a:r>
            <a:r>
              <a:rPr lang="cs-CZ" dirty="0" smtClean="0"/>
              <a:t> </a:t>
            </a:r>
            <a:r>
              <a:rPr lang="cs-CZ" dirty="0" err="1" smtClean="0"/>
              <a:t>contours</a:t>
            </a:r>
            <a:endParaRPr lang="cs-CZ" dirty="0" smtClean="0"/>
          </a:p>
          <a:p>
            <a:r>
              <a:rPr lang="cs-CZ" dirty="0" smtClean="0"/>
              <a:t>rapid </a:t>
            </a:r>
            <a:r>
              <a:rPr lang="cs-CZ" dirty="0" err="1" smtClean="0"/>
              <a:t>brush</a:t>
            </a:r>
            <a:r>
              <a:rPr lang="cs-CZ" dirty="0" smtClean="0"/>
              <a:t> </a:t>
            </a:r>
            <a:r>
              <a:rPr lang="cs-CZ" dirty="0" err="1" smtClean="0"/>
              <a:t>strokes</a:t>
            </a:r>
            <a:r>
              <a:rPr lang="cs-CZ" dirty="0" smtClean="0"/>
              <a:t>, </a:t>
            </a:r>
            <a:r>
              <a:rPr lang="cs-CZ" dirty="0" err="1" smtClean="0"/>
              <a:t>stains</a:t>
            </a:r>
            <a:endParaRPr lang="cs-CZ" dirty="0" smtClean="0"/>
          </a:p>
          <a:p>
            <a:r>
              <a:rPr lang="cs-CZ" dirty="0" err="1" smtClean="0"/>
              <a:t>light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 in </a:t>
            </a:r>
            <a:r>
              <a:rPr lang="cs-CZ" dirty="0" err="1" smtClean="0"/>
              <a:t>nature</a:t>
            </a:r>
            <a:endParaRPr lang="cs-CZ" dirty="0" smtClean="0"/>
          </a:p>
          <a:p>
            <a:r>
              <a:rPr lang="cs-CZ" dirty="0" err="1" smtClean="0"/>
              <a:t>p</a:t>
            </a:r>
            <a:r>
              <a:rPr lang="cs-CZ" dirty="0" err="1" smtClean="0"/>
              <a:t>aintings</a:t>
            </a:r>
            <a:r>
              <a:rPr lang="cs-CZ" dirty="0" smtClean="0"/>
              <a:t> are </a:t>
            </a:r>
            <a:r>
              <a:rPr lang="cs-CZ" dirty="0" err="1" smtClean="0"/>
              <a:t>full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bright</a:t>
            </a:r>
            <a:r>
              <a:rPr lang="cs-CZ" dirty="0" smtClean="0"/>
              <a:t> </a:t>
            </a:r>
            <a:r>
              <a:rPr lang="cs-CZ" dirty="0" err="1" smtClean="0"/>
              <a:t>colour</a:t>
            </a:r>
            <a:r>
              <a:rPr lang="cs-CZ" dirty="0" smtClean="0"/>
              <a:t> – no </a:t>
            </a:r>
            <a:r>
              <a:rPr lang="cs-CZ" dirty="0" err="1" smtClean="0"/>
              <a:t>dark</a:t>
            </a:r>
            <a:r>
              <a:rPr lang="cs-CZ" dirty="0" smtClean="0"/>
              <a:t> </a:t>
            </a:r>
            <a:r>
              <a:rPr lang="cs-CZ" dirty="0" err="1" smtClean="0"/>
              <a:t>tints</a:t>
            </a:r>
            <a:endParaRPr lang="cs-CZ" dirty="0" smtClean="0"/>
          </a:p>
          <a:p>
            <a:r>
              <a:rPr lang="en-US" dirty="0" smtClean="0"/>
              <a:t>themes</a:t>
            </a:r>
            <a:r>
              <a:rPr lang="en-US" dirty="0" smtClean="0"/>
              <a:t>: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nature, town, parks, dance halls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LIFE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As a </a:t>
            </a:r>
            <a:r>
              <a:rPr lang="cs-CZ" dirty="0" err="1" smtClean="0"/>
              <a:t>child</a:t>
            </a:r>
            <a:r>
              <a:rPr lang="cs-CZ" dirty="0" smtClean="0"/>
              <a:t> </a:t>
            </a:r>
            <a:r>
              <a:rPr lang="en-US" dirty="0" smtClean="0"/>
              <a:t>he lived with his parents in Normandy, in Le Havre</a:t>
            </a:r>
            <a:r>
              <a:rPr lang="cs-CZ" dirty="0" smtClean="0"/>
              <a:t> (-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greatly</a:t>
            </a:r>
            <a:r>
              <a:rPr lang="cs-CZ" dirty="0" smtClean="0"/>
              <a:t> </a:t>
            </a:r>
            <a:r>
              <a:rPr lang="cs-CZ" dirty="0" err="1" smtClean="0"/>
              <a:t>influenced</a:t>
            </a:r>
            <a:r>
              <a:rPr lang="cs-CZ" dirty="0" smtClean="0"/>
              <a:t> his </a:t>
            </a:r>
            <a:r>
              <a:rPr lang="cs-CZ" dirty="0" err="1" smtClean="0"/>
              <a:t>work</a:t>
            </a:r>
            <a:r>
              <a:rPr lang="cs-CZ" dirty="0" smtClean="0"/>
              <a:t>)</a:t>
            </a:r>
          </a:p>
          <a:p>
            <a:r>
              <a:rPr lang="en-US" dirty="0" smtClean="0"/>
              <a:t>Even as a small boy drew cartoons </a:t>
            </a:r>
            <a:r>
              <a:rPr lang="cs-CZ" dirty="0" smtClean="0"/>
              <a:t>on </a:t>
            </a:r>
            <a:r>
              <a:rPr lang="cs-CZ" dirty="0" err="1" smtClean="0"/>
              <a:t>desks</a:t>
            </a:r>
            <a:r>
              <a:rPr lang="cs-CZ" dirty="0" smtClean="0"/>
              <a:t> in a </a:t>
            </a:r>
            <a:r>
              <a:rPr lang="cs-CZ" dirty="0" err="1" smtClean="0"/>
              <a:t>school</a:t>
            </a:r>
            <a:r>
              <a:rPr lang="cs-CZ" dirty="0" smtClean="0"/>
              <a:t> (- </a:t>
            </a:r>
            <a:r>
              <a:rPr lang="en-US" dirty="0" smtClean="0"/>
              <a:t>it made him popular</a:t>
            </a:r>
            <a:r>
              <a:rPr lang="cs-CZ" dirty="0" smtClean="0"/>
              <a:t>)</a:t>
            </a:r>
          </a:p>
          <a:p>
            <a:r>
              <a:rPr lang="en-US" dirty="0" smtClean="0"/>
              <a:t>His first teacher was Eugene </a:t>
            </a:r>
            <a:r>
              <a:rPr lang="en-US" dirty="0" err="1" smtClean="0"/>
              <a:t>Boudin</a:t>
            </a:r>
            <a:r>
              <a:rPr lang="cs-CZ" dirty="0" smtClean="0"/>
              <a:t> (-</a:t>
            </a:r>
            <a:r>
              <a:rPr lang="en-US" dirty="0" smtClean="0"/>
              <a:t> gained Monet for landscape painting</a:t>
            </a:r>
            <a:r>
              <a:rPr lang="cs-CZ" dirty="0" smtClean="0"/>
              <a:t>)</a:t>
            </a:r>
          </a:p>
          <a:p>
            <a:endParaRPr lang="en-US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499992" y="620688"/>
            <a:ext cx="4197152" cy="3240360"/>
          </a:xfrm>
        </p:spPr>
        <p:txBody>
          <a:bodyPr>
            <a:normAutofit/>
          </a:bodyPr>
          <a:lstStyle/>
          <a:p>
            <a:r>
              <a:rPr lang="en-US" dirty="0" err="1" smtClean="0"/>
              <a:t>Léon</a:t>
            </a:r>
            <a:r>
              <a:rPr lang="en-US" dirty="0" smtClean="0"/>
              <a:t> </a:t>
            </a:r>
            <a:r>
              <a:rPr lang="en-US" dirty="0" err="1" smtClean="0"/>
              <a:t>Marchon</a:t>
            </a:r>
            <a:r>
              <a:rPr lang="en-US" dirty="0" smtClean="0"/>
              <a:t>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a notary from Le Havre</a:t>
            </a:r>
            <a:endParaRPr lang="cs-CZ" dirty="0"/>
          </a:p>
        </p:txBody>
      </p:sp>
      <p:pic>
        <p:nvPicPr>
          <p:cNvPr id="4" name="Picture 2" descr="Claude_Monet_-_Caricature_of_Léon_Manchon.jpg (572×768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908720"/>
            <a:ext cx="3948463" cy="5301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LIFE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advice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Boudin</a:t>
            </a:r>
            <a:r>
              <a:rPr lang="cs-CZ" dirty="0" smtClean="0"/>
              <a:t>, he </a:t>
            </a:r>
            <a:r>
              <a:rPr lang="cs-CZ" dirty="0" err="1" smtClean="0"/>
              <a:t>went</a:t>
            </a:r>
            <a:r>
              <a:rPr lang="cs-CZ" dirty="0" smtClean="0"/>
              <a:t> to Paris to study</a:t>
            </a:r>
          </a:p>
          <a:p>
            <a:r>
              <a:rPr lang="en-US" dirty="0" smtClean="0"/>
              <a:t>enrolled in the Academy Suisse in Paris </a:t>
            </a:r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spring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1859</a:t>
            </a:r>
          </a:p>
          <a:p>
            <a:r>
              <a:rPr lang="en-US" dirty="0" smtClean="0"/>
              <a:t>he met Pissarro, Delacroix and Courbet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academy</a:t>
            </a:r>
            <a:r>
              <a:rPr lang="cs-CZ" dirty="0" smtClean="0"/>
              <a:t> (-his </a:t>
            </a:r>
            <a:r>
              <a:rPr lang="cs-CZ" dirty="0" err="1" smtClean="0"/>
              <a:t>friends</a:t>
            </a:r>
            <a:r>
              <a:rPr lang="cs-CZ" dirty="0" smtClean="0"/>
              <a:t>)</a:t>
            </a:r>
          </a:p>
          <a:p>
            <a:r>
              <a:rPr lang="en-US" dirty="0" smtClean="0"/>
              <a:t>In 1862, Monet returned to Paris in the studio of Charles </a:t>
            </a:r>
            <a:r>
              <a:rPr lang="en-US" dirty="0" err="1" smtClean="0"/>
              <a:t>Gleyre</a:t>
            </a:r>
            <a:r>
              <a:rPr lang="cs-CZ" dirty="0" smtClean="0"/>
              <a:t> (-he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critical</a:t>
            </a:r>
            <a:r>
              <a:rPr lang="cs-CZ" dirty="0" smtClean="0"/>
              <a:t>, Monet </a:t>
            </a:r>
            <a:r>
              <a:rPr lang="cs-CZ" dirty="0" err="1" smtClean="0"/>
              <a:t>didn</a:t>
            </a:r>
            <a:r>
              <a:rPr lang="cs-CZ" dirty="0" smtClean="0"/>
              <a:t>‘t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him</a:t>
            </a:r>
            <a:r>
              <a:rPr lang="cs-CZ" dirty="0" smtClean="0"/>
              <a:t>)</a:t>
            </a:r>
          </a:p>
          <a:p>
            <a:r>
              <a:rPr lang="cs-CZ" dirty="0" smtClean="0"/>
              <a:t>He met </a:t>
            </a:r>
            <a:r>
              <a:rPr lang="cs-CZ" dirty="0" err="1" smtClean="0"/>
              <a:t>Sisley</a:t>
            </a:r>
            <a:r>
              <a:rPr lang="cs-CZ" dirty="0" smtClean="0"/>
              <a:t>, </a:t>
            </a:r>
            <a:r>
              <a:rPr lang="cs-CZ" dirty="0" err="1" smtClean="0"/>
              <a:t>Bazill</a:t>
            </a:r>
            <a:r>
              <a:rPr lang="cs-CZ" dirty="0" smtClean="0"/>
              <a:t>, </a:t>
            </a:r>
            <a:r>
              <a:rPr lang="cs-CZ" dirty="0" err="1" smtClean="0"/>
              <a:t>Renoire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Start his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creation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December 1863, his Master dissolve their school</a:t>
            </a:r>
            <a:r>
              <a:rPr lang="cs-CZ" dirty="0" smtClean="0"/>
              <a:t> - </a:t>
            </a:r>
            <a:r>
              <a:rPr lang="en-US" dirty="0" smtClean="0"/>
              <a:t>Monet and his friends had to do their own work</a:t>
            </a:r>
            <a:endParaRPr lang="cs-CZ" dirty="0" smtClean="0"/>
          </a:p>
          <a:p>
            <a:r>
              <a:rPr lang="en-US" dirty="0" smtClean="0"/>
              <a:t>They began to paint outdoors in nature</a:t>
            </a:r>
            <a:r>
              <a:rPr lang="cs-CZ" dirty="0" smtClean="0"/>
              <a:t> –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painted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open </a:t>
            </a:r>
            <a:r>
              <a:rPr lang="cs-CZ" dirty="0" err="1" smtClean="0"/>
              <a:t>air</a:t>
            </a:r>
            <a:r>
              <a:rPr lang="cs-CZ" dirty="0" smtClean="0"/>
              <a:t> - </a:t>
            </a:r>
            <a:r>
              <a:rPr lang="cs-CZ" dirty="0" err="1" smtClean="0"/>
              <a:t>Barbizon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endParaRPr lang="cs-CZ" dirty="0" smtClean="0"/>
          </a:p>
          <a:p>
            <a:r>
              <a:rPr lang="cs-CZ" dirty="0" err="1" smtClean="0"/>
              <a:t>figural</a:t>
            </a:r>
            <a:r>
              <a:rPr lang="cs-CZ" dirty="0" smtClean="0"/>
              <a:t> </a:t>
            </a:r>
            <a:r>
              <a:rPr lang="cs-CZ" dirty="0" err="1" smtClean="0"/>
              <a:t>composition</a:t>
            </a:r>
            <a:r>
              <a:rPr lang="cs-CZ" dirty="0" smtClean="0"/>
              <a:t> in </a:t>
            </a:r>
            <a:r>
              <a:rPr lang="cs-CZ" dirty="0" err="1" smtClean="0"/>
              <a:t>life</a:t>
            </a:r>
            <a:r>
              <a:rPr lang="cs-CZ" dirty="0" smtClean="0"/>
              <a:t>-</a:t>
            </a:r>
            <a:r>
              <a:rPr lang="cs-CZ" dirty="0" err="1" smtClean="0"/>
              <a:t>size</a:t>
            </a:r>
            <a:r>
              <a:rPr lang="cs-CZ" dirty="0" smtClean="0"/>
              <a:t> – </a:t>
            </a:r>
            <a:r>
              <a:rPr lang="cs-CZ" dirty="0" err="1" smtClean="0"/>
              <a:t>Breakfast</a:t>
            </a:r>
            <a:r>
              <a:rPr lang="cs-CZ" dirty="0" smtClean="0"/>
              <a:t> in 1865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1484784"/>
            <a:ext cx="3707904" cy="3888432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4400" dirty="0" smtClean="0"/>
              <a:t> </a:t>
            </a:r>
            <a:r>
              <a:rPr lang="cs-CZ" sz="4400" dirty="0" err="1" smtClean="0"/>
              <a:t>Breakfast</a:t>
            </a:r>
            <a:r>
              <a:rPr lang="cs-CZ" sz="4400" dirty="0" smtClean="0"/>
              <a:t> </a:t>
            </a:r>
            <a:br>
              <a:rPr lang="cs-CZ" sz="4400" dirty="0" smtClean="0"/>
            </a:br>
            <a:r>
              <a:rPr lang="cs-CZ" sz="4000" dirty="0" smtClean="0"/>
              <a:t>1865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-</a:t>
            </a:r>
            <a:r>
              <a:rPr lang="cs-CZ" sz="3600" dirty="0" err="1" smtClean="0"/>
              <a:t>inspiration</a:t>
            </a:r>
            <a:r>
              <a:rPr lang="cs-CZ" sz="3600" dirty="0" smtClean="0"/>
              <a:t> in Manet's </a:t>
            </a:r>
            <a:r>
              <a:rPr lang="cs-CZ" sz="3600" dirty="0" err="1" smtClean="0"/>
              <a:t>work</a:t>
            </a:r>
            <a:r>
              <a:rPr lang="cs-CZ" sz="3600" dirty="0" smtClean="0"/>
              <a:t> </a:t>
            </a:r>
            <a:br>
              <a:rPr lang="cs-CZ" sz="3600" dirty="0" smtClean="0"/>
            </a:br>
            <a:r>
              <a:rPr lang="cs-CZ" sz="3600" dirty="0" smtClean="0"/>
              <a:t>-society </a:t>
            </a:r>
            <a:r>
              <a:rPr lang="cs-CZ" sz="3600" dirty="0" err="1" smtClean="0"/>
              <a:t>didn</a:t>
            </a:r>
            <a:r>
              <a:rPr lang="cs-CZ" sz="3600" dirty="0" smtClean="0"/>
              <a:t>‘t </a:t>
            </a:r>
            <a:r>
              <a:rPr lang="cs-CZ" sz="3600" dirty="0" err="1" smtClean="0"/>
              <a:t>accept</a:t>
            </a:r>
            <a:r>
              <a:rPr lang="cs-CZ" sz="3600" dirty="0" smtClean="0"/>
              <a:t> </a:t>
            </a:r>
            <a:r>
              <a:rPr lang="cs-CZ" sz="3600" dirty="0" err="1" smtClean="0"/>
              <a:t>it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- he sold </a:t>
            </a:r>
            <a:r>
              <a:rPr lang="cs-CZ" sz="3600" dirty="0" err="1" smtClean="0"/>
              <a:t>it</a:t>
            </a:r>
            <a:endParaRPr lang="cs-CZ" sz="3600" dirty="0"/>
          </a:p>
        </p:txBody>
      </p:sp>
      <p:pic>
        <p:nvPicPr>
          <p:cNvPr id="7" name="Picture 2" descr="Snídaně v trávě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76672"/>
            <a:ext cx="5036963" cy="5806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Start his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creation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en-US" dirty="0" smtClean="0"/>
              <a:t>first </a:t>
            </a:r>
            <a:r>
              <a:rPr lang="cs-CZ" dirty="0" err="1" smtClean="0"/>
              <a:t>exhibition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paintings</a:t>
            </a:r>
            <a:r>
              <a:rPr lang="en-US" dirty="0" smtClean="0"/>
              <a:t> was held in 1874</a:t>
            </a:r>
            <a:endParaRPr lang="cs-CZ" dirty="0" smtClean="0"/>
          </a:p>
          <a:p>
            <a:r>
              <a:rPr lang="en-US" dirty="0" smtClean="0"/>
              <a:t>showed his famous painting that started the career of a new artistic style</a:t>
            </a:r>
            <a:r>
              <a:rPr lang="cs-CZ" dirty="0" smtClean="0"/>
              <a:t> - </a:t>
            </a:r>
            <a:r>
              <a:rPr lang="cs-CZ" dirty="0" err="1" smtClean="0"/>
              <a:t>Impression</a:t>
            </a:r>
            <a:r>
              <a:rPr lang="cs-CZ" dirty="0" smtClean="0"/>
              <a:t>, </a:t>
            </a:r>
            <a:r>
              <a:rPr lang="cs-CZ" dirty="0" err="1" smtClean="0"/>
              <a:t>soleil</a:t>
            </a:r>
            <a:r>
              <a:rPr lang="cs-CZ" dirty="0" smtClean="0"/>
              <a:t> </a:t>
            </a:r>
            <a:r>
              <a:rPr lang="cs-CZ" dirty="0" err="1" smtClean="0"/>
              <a:t>levant</a:t>
            </a:r>
            <a:r>
              <a:rPr lang="cs-CZ" dirty="0" smtClean="0"/>
              <a:t> - </a:t>
            </a:r>
            <a:r>
              <a:rPr lang="cs-CZ" dirty="0" err="1" smtClean="0"/>
              <a:t>Impression</a:t>
            </a:r>
            <a:r>
              <a:rPr lang="cs-CZ" dirty="0" smtClean="0"/>
              <a:t>, </a:t>
            </a:r>
            <a:r>
              <a:rPr lang="cs-CZ" dirty="0" err="1" smtClean="0"/>
              <a:t>Sunrise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250</TotalTime>
  <Words>527</Words>
  <Application>Microsoft Office PowerPoint</Application>
  <PresentationFormat>Předvádění na obrazovce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Lití písma</vt:lpstr>
      <vt:lpstr>Claude  Monet</vt:lpstr>
      <vt:lpstr>Claude Monet</vt:lpstr>
      <vt:lpstr>Characteristics of Impressionism </vt:lpstr>
      <vt:lpstr>LIFE</vt:lpstr>
      <vt:lpstr>Léon Marchon,  a notary from Le Havre</vt:lpstr>
      <vt:lpstr>LIFE</vt:lpstr>
      <vt:lpstr>Start his own creation</vt:lpstr>
      <vt:lpstr>  Breakfast  1865 -inspiration in Manet's work  -society didn‘t accept it - he sold it</vt:lpstr>
      <vt:lpstr>Start his own creation</vt:lpstr>
      <vt:lpstr> Impression, Sunrise </vt:lpstr>
      <vt:lpstr>Impression, Sunrise </vt:lpstr>
      <vt:lpstr>Impression, Sunrise </vt:lpstr>
      <vt:lpstr>The other works</vt:lpstr>
      <vt:lpstr>The other works</vt:lpstr>
      <vt:lpstr>The other works</vt:lpstr>
      <vt:lpstr>The other works</vt:lpstr>
      <vt:lpstr>The other works</vt:lpstr>
      <vt:lpstr>Snímek 18</vt:lpstr>
      <vt:lpstr>My opinion</vt:lpstr>
      <vt:lpstr>The end of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Claude Monet</dc:title>
  <dc:creator>Linda</dc:creator>
  <cp:lastModifiedBy>Linda</cp:lastModifiedBy>
  <cp:revision>17</cp:revision>
  <dcterms:created xsi:type="dcterms:W3CDTF">2014-02-25T21:54:01Z</dcterms:created>
  <dcterms:modified xsi:type="dcterms:W3CDTF">2014-03-03T01:17:16Z</dcterms:modified>
</cp:coreProperties>
</file>